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721" r:id="rId5"/>
    <p:sldId id="452" r:id="rId6"/>
    <p:sldId id="548" r:id="rId7"/>
    <p:sldId id="454" r:id="rId8"/>
    <p:sldId id="462" r:id="rId9"/>
    <p:sldId id="716" r:id="rId10"/>
    <p:sldId id="717" r:id="rId11"/>
    <p:sldId id="718" r:id="rId12"/>
    <p:sldId id="719" r:id="rId13"/>
    <p:sldId id="455" r:id="rId14"/>
    <p:sldId id="456" r:id="rId15"/>
    <p:sldId id="457" r:id="rId16"/>
    <p:sldId id="458" r:id="rId17"/>
    <p:sldId id="460" r:id="rId18"/>
    <p:sldId id="258" r:id="rId19"/>
    <p:sldId id="319" r:id="rId20"/>
    <p:sldId id="294" r:id="rId21"/>
    <p:sldId id="321" r:id="rId22"/>
    <p:sldId id="288" r:id="rId23"/>
    <p:sldId id="287" r:id="rId24"/>
    <p:sldId id="295" r:id="rId25"/>
    <p:sldId id="296" r:id="rId26"/>
    <p:sldId id="297" r:id="rId27"/>
    <p:sldId id="289" r:id="rId28"/>
    <p:sldId id="317" r:id="rId29"/>
    <p:sldId id="263" r:id="rId30"/>
    <p:sldId id="264" r:id="rId31"/>
    <p:sldId id="344" r:id="rId32"/>
    <p:sldId id="356" r:id="rId33"/>
    <p:sldId id="353" r:id="rId34"/>
    <p:sldId id="370" r:id="rId35"/>
    <p:sldId id="354" r:id="rId36"/>
    <p:sldId id="371" r:id="rId37"/>
    <p:sldId id="355" r:id="rId38"/>
    <p:sldId id="265" r:id="rId39"/>
    <p:sldId id="284" r:id="rId40"/>
    <p:sldId id="304" r:id="rId41"/>
    <p:sldId id="359" r:id="rId42"/>
    <p:sldId id="345" r:id="rId43"/>
    <p:sldId id="358" r:id="rId44"/>
    <p:sldId id="266" r:id="rId45"/>
    <p:sldId id="374" r:id="rId46"/>
    <p:sldId id="360" r:id="rId47"/>
    <p:sldId id="375" r:id="rId48"/>
    <p:sldId id="382" r:id="rId49"/>
    <p:sldId id="286" r:id="rId50"/>
    <p:sldId id="318" r:id="rId51"/>
    <p:sldId id="269" r:id="rId52"/>
    <p:sldId id="377" r:id="rId53"/>
    <p:sldId id="378" r:id="rId54"/>
    <p:sldId id="379" r:id="rId55"/>
    <p:sldId id="325" r:id="rId56"/>
    <p:sldId id="339" r:id="rId57"/>
    <p:sldId id="340" r:id="rId58"/>
    <p:sldId id="341" r:id="rId59"/>
    <p:sldId id="268" r:id="rId60"/>
    <p:sldId id="326" r:id="rId61"/>
    <p:sldId id="383" r:id="rId62"/>
    <p:sldId id="290" r:id="rId63"/>
    <p:sldId id="327" r:id="rId64"/>
    <p:sldId id="381" r:id="rId65"/>
    <p:sldId id="270" r:id="rId66"/>
    <p:sldId id="320" r:id="rId67"/>
    <p:sldId id="271" r:id="rId68"/>
    <p:sldId id="272" r:id="rId69"/>
    <p:sldId id="306" r:id="rId70"/>
    <p:sldId id="328" r:id="rId71"/>
    <p:sldId id="307" r:id="rId72"/>
    <p:sldId id="329" r:id="rId73"/>
    <p:sldId id="330" r:id="rId74"/>
    <p:sldId id="308" r:id="rId75"/>
    <p:sldId id="309" r:id="rId76"/>
    <p:sldId id="311" r:id="rId77"/>
    <p:sldId id="331" r:id="rId78"/>
    <p:sldId id="332" r:id="rId79"/>
    <p:sldId id="312" r:id="rId80"/>
    <p:sldId id="314" r:id="rId81"/>
    <p:sldId id="333" r:id="rId82"/>
    <p:sldId id="315" r:id="rId83"/>
    <p:sldId id="376" r:id="rId84"/>
    <p:sldId id="357" r:id="rId85"/>
    <p:sldId id="346" r:id="rId86"/>
    <p:sldId id="347" r:id="rId87"/>
    <p:sldId id="276" r:id="rId88"/>
    <p:sldId id="335" r:id="rId89"/>
    <p:sldId id="281" r:id="rId90"/>
    <p:sldId id="348" r:id="rId91"/>
    <p:sldId id="349" r:id="rId92"/>
    <p:sldId id="380" r:id="rId93"/>
    <p:sldId id="384" r:id="rId94"/>
    <p:sldId id="292" r:id="rId95"/>
  </p:sldIdLst>
  <p:sldSz cx="9144000" cy="6858000" type="screen4x3"/>
  <p:notesSz cx="6858000" cy="9144000"/>
  <p:custDataLst>
    <p:tags r:id="rId100"/>
  </p:custDataLst>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5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8" autoAdjust="0"/>
    <p:restoredTop sz="82139" autoAdjust="0"/>
  </p:normalViewPr>
  <p:slideViewPr>
    <p:cSldViewPr showGuides="1">
      <p:cViewPr varScale="1">
        <p:scale>
          <a:sx n="93" d="100"/>
          <a:sy n="93" d="100"/>
        </p:scale>
        <p:origin x="2148" y="96"/>
      </p:cViewPr>
      <p:guideLst>
        <p:guide orient="horz" pos="2160"/>
        <p:guide pos="2854"/>
      </p:guideLst>
    </p:cSldViewPr>
  </p:slideViewPr>
  <p:outlineViewPr>
    <p:cViewPr>
      <p:scale>
        <a:sx n="33" d="100"/>
        <a:sy n="33" d="100"/>
      </p:scale>
      <p:origin x="0" y="2005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commentAuthors" Target="commentAuthors.xml"/><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0" Type="http://schemas.openxmlformats.org/officeDocument/2006/relationships/tags" Target="tags/tag1.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747899159664"/>
          <c:y val="0.0862745098039216"/>
          <c:w val="0.676470588235294"/>
          <c:h val="0.552941176470588"/>
        </c:manualLayout>
      </c:layout>
      <c:barChart>
        <c:barDir val="col"/>
        <c:grouping val="clustered"/>
        <c:varyColors val="0"/>
        <c:ser>
          <c:idx val="0"/>
          <c:order val="0"/>
          <c:tx>
            <c:strRef>
              <c:f>Sheet1!$A$2</c:f>
              <c:strCache>
                <c:ptCount val="1"/>
                <c:pt idx="0">
                  <c:v>数字水印</c:v>
                </c:pt>
              </c:strCache>
            </c:strRef>
          </c:tx>
          <c:spPr>
            <a:solidFill>
              <a:srgbClr val="9999FF"/>
            </a:solidFill>
            <a:ln w="20329">
              <a:solidFill>
                <a:srgbClr val="000000"/>
              </a:solidFill>
              <a:prstDash val="solid"/>
            </a:ln>
          </c:spPr>
          <c:invertIfNegative val="0"/>
          <c:dLbls>
            <c:delete val="1"/>
          </c:dLbls>
          <c:cat>
            <c:strRef>
              <c:f>Sheet1!$B$1:$O$1</c:f>
              <c:strCache>
                <c:ptCount val="14"/>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2011(Aug.)</c:v>
                </c:pt>
              </c:strCache>
            </c:strRef>
          </c:cat>
          <c:val>
            <c:numRef>
              <c:f>Sheet1!$B$2:$O$2</c:f>
              <c:numCache>
                <c:formatCode>General</c:formatCode>
                <c:ptCount val="14"/>
                <c:pt idx="0">
                  <c:v>81</c:v>
                </c:pt>
                <c:pt idx="1">
                  <c:v>133</c:v>
                </c:pt>
                <c:pt idx="2">
                  <c:v>211</c:v>
                </c:pt>
                <c:pt idx="3">
                  <c:v>221</c:v>
                </c:pt>
                <c:pt idx="4">
                  <c:v>303</c:v>
                </c:pt>
                <c:pt idx="5">
                  <c:v>379</c:v>
                </c:pt>
                <c:pt idx="6">
                  <c:v>455</c:v>
                </c:pt>
                <c:pt idx="7">
                  <c:v>394</c:v>
                </c:pt>
                <c:pt idx="8">
                  <c:v>537</c:v>
                </c:pt>
                <c:pt idx="9">
                  <c:v>791</c:v>
                </c:pt>
                <c:pt idx="10">
                  <c:v>897</c:v>
                </c:pt>
                <c:pt idx="11">
                  <c:v>886</c:v>
                </c:pt>
                <c:pt idx="12">
                  <c:v>931</c:v>
                </c:pt>
                <c:pt idx="13">
                  <c:v>351</c:v>
                </c:pt>
              </c:numCache>
            </c:numRef>
          </c:val>
        </c:ser>
        <c:ser>
          <c:idx val="1"/>
          <c:order val="1"/>
          <c:tx>
            <c:strRef>
              <c:f>Sheet1!$A$3</c:f>
              <c:strCache>
                <c:ptCount val="1"/>
                <c:pt idx="0">
                  <c:v>信息隐写</c:v>
                </c:pt>
              </c:strCache>
            </c:strRef>
          </c:tx>
          <c:spPr>
            <a:solidFill>
              <a:srgbClr val="993366"/>
            </a:solidFill>
            <a:ln w="20329">
              <a:solidFill>
                <a:srgbClr val="000000"/>
              </a:solidFill>
              <a:prstDash val="solid"/>
            </a:ln>
          </c:spPr>
          <c:invertIfNegative val="0"/>
          <c:dLbls>
            <c:delete val="1"/>
          </c:dLbls>
          <c:cat>
            <c:strRef>
              <c:f>Sheet1!$B$1:$O$1</c:f>
              <c:strCache>
                <c:ptCount val="14"/>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2011(Aug.)</c:v>
                </c:pt>
              </c:strCache>
            </c:strRef>
          </c:cat>
          <c:val>
            <c:numRef>
              <c:f>Sheet1!$B$3:$O$3</c:f>
              <c:numCache>
                <c:formatCode>General</c:formatCode>
                <c:ptCount val="14"/>
                <c:pt idx="0">
                  <c:v>25</c:v>
                </c:pt>
                <c:pt idx="1">
                  <c:v>13</c:v>
                </c:pt>
                <c:pt idx="2">
                  <c:v>22</c:v>
                </c:pt>
                <c:pt idx="3">
                  <c:v>41</c:v>
                </c:pt>
                <c:pt idx="4">
                  <c:v>53</c:v>
                </c:pt>
                <c:pt idx="5">
                  <c:v>55</c:v>
                </c:pt>
                <c:pt idx="6">
                  <c:v>66</c:v>
                </c:pt>
                <c:pt idx="7">
                  <c:v>77</c:v>
                </c:pt>
                <c:pt idx="8">
                  <c:v>276</c:v>
                </c:pt>
                <c:pt idx="9">
                  <c:v>246</c:v>
                </c:pt>
                <c:pt idx="10">
                  <c:v>342</c:v>
                </c:pt>
                <c:pt idx="11">
                  <c:v>403</c:v>
                </c:pt>
                <c:pt idx="12">
                  <c:v>551</c:v>
                </c:pt>
                <c:pt idx="13">
                  <c:v>234</c:v>
                </c:pt>
              </c:numCache>
            </c:numRef>
          </c:val>
        </c:ser>
        <c:dLbls>
          <c:showLegendKey val="0"/>
          <c:showVal val="0"/>
          <c:showCatName val="0"/>
          <c:showSerName val="0"/>
          <c:showPercent val="0"/>
          <c:showBubbleSize val="0"/>
        </c:dLbls>
        <c:gapWidth val="150"/>
        <c:axId val="420350736"/>
        <c:axId val="420349952"/>
      </c:barChart>
      <c:catAx>
        <c:axId val="420350736"/>
        <c:scaling>
          <c:orientation val="minMax"/>
        </c:scaling>
        <c:delete val="0"/>
        <c:axPos val="b"/>
        <c:numFmt formatCode="General" sourceLinked="1"/>
        <c:majorTickMark val="in"/>
        <c:minorTickMark val="none"/>
        <c:tickLblPos val="nextTo"/>
        <c:spPr>
          <a:ln w="5082" cap="flat" cmpd="sng" algn="ctr">
            <a:solidFill>
              <a:srgbClr val="000000"/>
            </a:solidFill>
            <a:prstDash val="solid"/>
            <a:round/>
          </a:ln>
        </c:spPr>
        <c:txPr>
          <a:bodyPr rot="-2700000" spcFirstLastPara="0" vertOverflow="ellipsis" vert="horz" wrap="square" anchor="ctr" anchorCtr="1"/>
          <a:lstStyle/>
          <a:p>
            <a:pPr>
              <a:defRPr lang="zh-CN" sz="1800" b="0" i="0" u="none" strike="noStrike" kern="1200" baseline="0">
                <a:solidFill>
                  <a:srgbClr val="000000"/>
                </a:solidFill>
                <a:latin typeface="宋体" panose="02010600030101010101" pitchFamily="2" charset="-122"/>
                <a:ea typeface="宋体" panose="02010600030101010101" pitchFamily="2" charset="-122"/>
                <a:cs typeface="宋体" panose="02010600030101010101" pitchFamily="2" charset="-122"/>
              </a:defRPr>
            </a:pPr>
          </a:p>
        </c:txPr>
        <c:crossAx val="420349952"/>
        <c:crosses val="autoZero"/>
        <c:auto val="1"/>
        <c:lblAlgn val="ctr"/>
        <c:lblOffset val="100"/>
        <c:tickLblSkip val="2"/>
        <c:noMultiLvlLbl val="0"/>
      </c:catAx>
      <c:valAx>
        <c:axId val="420349952"/>
        <c:scaling>
          <c:orientation val="minMax"/>
        </c:scaling>
        <c:delete val="0"/>
        <c:axPos val="l"/>
        <c:majorGridlines>
          <c:spPr>
            <a:ln w="5082" cap="flat" cmpd="sng" algn="ctr">
              <a:solidFill>
                <a:srgbClr val="000000"/>
              </a:solidFill>
              <a:prstDash val="solid"/>
              <a:round/>
            </a:ln>
          </c:spPr>
        </c:majorGridlines>
        <c:numFmt formatCode="General" sourceLinked="1"/>
        <c:majorTickMark val="in"/>
        <c:minorTickMark val="none"/>
        <c:tickLblPos val="nextTo"/>
        <c:spPr>
          <a:ln w="5082" cap="flat" cmpd="sng" algn="ctr">
            <a:solidFill>
              <a:srgbClr val="000000"/>
            </a:solidFill>
            <a:prstDash val="solid"/>
            <a:round/>
          </a:ln>
        </c:spPr>
        <c:txPr>
          <a:bodyPr rot="0" spcFirstLastPara="0" vertOverflow="ellipsis" vert="horz" wrap="square" anchor="ctr" anchorCtr="1"/>
          <a:lstStyle/>
          <a:p>
            <a:pPr>
              <a:defRPr lang="zh-CN" sz="1800" b="0" i="0" u="none" strike="noStrike" kern="1200" baseline="0">
                <a:solidFill>
                  <a:srgbClr val="000000"/>
                </a:solidFill>
                <a:latin typeface="宋体" panose="02010600030101010101" pitchFamily="2" charset="-122"/>
                <a:ea typeface="宋体" panose="02010600030101010101" pitchFamily="2" charset="-122"/>
                <a:cs typeface="宋体" panose="02010600030101010101" pitchFamily="2" charset="-122"/>
              </a:defRPr>
            </a:pPr>
          </a:p>
        </c:txPr>
        <c:crossAx val="420350736"/>
        <c:crosses val="autoZero"/>
        <c:crossBetween val="between"/>
      </c:valAx>
      <c:spPr>
        <a:solidFill>
          <a:srgbClr val="C0C0C0"/>
        </a:solidFill>
        <a:ln w="20329">
          <a:solidFill>
            <a:srgbClr val="808080"/>
          </a:solidFill>
          <a:prstDash val="solid"/>
        </a:ln>
      </c:spPr>
    </c:plotArea>
    <c:legend>
      <c:legendPos val="r"/>
      <c:layout>
        <c:manualLayout>
          <c:xMode val="edge"/>
          <c:yMode val="edge"/>
          <c:x val="0.37389343832021"/>
          <c:y val="0.830900408282298"/>
          <c:w val="0.354369816272966"/>
          <c:h val="0.16078431372549"/>
        </c:manualLayout>
      </c:layout>
      <c:overlay val="0"/>
      <c:spPr>
        <a:solidFill>
          <a:srgbClr val="FFFFFF"/>
        </a:solidFill>
        <a:ln w="5082">
          <a:solidFill>
            <a:srgbClr val="000000"/>
          </a:solidFill>
          <a:prstDash val="solid"/>
        </a:ln>
      </c:spPr>
      <c:txPr>
        <a:bodyPr rot="0" spcFirstLastPara="0" vertOverflow="ellipsis" vert="horz" wrap="square" anchor="ctr" anchorCtr="1"/>
        <a:lstStyle/>
        <a:p>
          <a:pPr>
            <a:defRPr lang="zh-CN" sz="1655" b="0" i="0" u="none" strike="noStrike" kern="1200" baseline="0">
              <a:solidFill>
                <a:srgbClr val="000000"/>
              </a:solidFill>
              <a:latin typeface="宋体" panose="02010600030101010101" pitchFamily="2" charset="-122"/>
              <a:ea typeface="宋体" panose="02010600030101010101" pitchFamily="2" charset="-122"/>
              <a:cs typeface="宋体" panose="02010600030101010101" pitchFamily="2" charset="-122"/>
            </a:defRPr>
          </a:pPr>
        </a:p>
      </c:txPr>
    </c:legend>
    <c:plotVisOnly val="1"/>
    <c:dispBlanksAs val="gap"/>
    <c:showDLblsOverMax val="0"/>
  </c:chart>
  <c:spPr>
    <a:solidFill>
      <a:srgbClr val="FFFFFF"/>
    </a:solidFill>
    <a:ln w="5082">
      <a:solidFill>
        <a:srgbClr val="000000"/>
      </a:solidFill>
      <a:prstDash val="solid"/>
    </a:ln>
  </c:spPr>
  <c:txPr>
    <a:bodyPr/>
    <a:lstStyle/>
    <a:p>
      <a:pPr>
        <a:defRPr lang="zh-CN" sz="1800" b="0" i="0" u="none" strike="noStrike" baseline="0">
          <a:solidFill>
            <a:srgbClr val="000000"/>
          </a:solidFill>
          <a:latin typeface="宋体" panose="02010600030101010101" pitchFamily="2" charset="-122"/>
          <a:ea typeface="宋体" panose="02010600030101010101" pitchFamily="2" charset="-122"/>
          <a:cs typeface="宋体" panose="02010600030101010101" pitchFamily="2" charset="-122"/>
        </a:defRPr>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Times New Roman" panose="02020603050405020304" pitchFamily="18" charset="0"/>
              </a:defRPr>
            </a:lvl1pPr>
          </a:lstStyle>
          <a:p>
            <a:pPr>
              <a:defRPr/>
            </a:pPr>
            <a:endParaRPr lang="en-US" altLang="zh-CN"/>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Times New Roman" panose="02020603050405020304" pitchFamily="18"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Times New Roman" panose="02020603050405020304" pitchFamily="18"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Times New Roman" panose="02020603050405020304" pitchFamily="18" charset="0"/>
              </a:defRPr>
            </a:lvl1pPr>
          </a:lstStyle>
          <a:p>
            <a:pPr>
              <a:defRPr/>
            </a:pPr>
            <a:fld id="{AC18869C-2927-44F7-851C-964F6FC86EBF}"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4" Type="http://schemas.openxmlformats.org/officeDocument/2006/relationships/hyperlink" Target="http://www.eepw.com.cn/news/listbylabel/label/&#25968;&#30721;&#30456;&#26426;" TargetMode="External"/><Relationship Id="rId3" Type="http://schemas.openxmlformats.org/officeDocument/2006/relationships/hyperlink" Target="http://www.eepw.com.cn/news/listbylabel/label/&#29233;&#22269;&#32773;"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p:sp>
      <p:sp>
        <p:nvSpPr>
          <p:cNvPr id="51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915A5B4-EF1C-48B4-B931-417A207D97F3}"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p:sp>
      <p:sp>
        <p:nvSpPr>
          <p:cNvPr id="112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126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7B72A25-C1E0-4D38-9BCD-C8AEF564176C}"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p:sp>
      <p:sp>
        <p:nvSpPr>
          <p:cNvPr id="133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33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44767AB-CF53-45E2-8506-168329EE9E78}"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p:sp>
      <p:sp>
        <p:nvSpPr>
          <p:cNvPr id="153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53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625E407-6527-4738-9C4C-1D7893C90C2D}"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4D71FA5-3DF1-45CE-829D-CF0D25D960EF}"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p:sp>
      <p:sp>
        <p:nvSpPr>
          <p:cNvPr id="23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p:sp>
      <p:sp>
        <p:nvSpPr>
          <p:cNvPr id="256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英文资料可参考</a:t>
            </a:r>
            <a:r>
              <a:rPr lang="en-US" altLang="zh-CN"/>
              <a:t>data-hiding codes</a:t>
            </a:r>
            <a:endParaRPr lang="zh-CN" altLang="en-US"/>
          </a:p>
        </p:txBody>
      </p:sp>
      <p:sp>
        <p:nvSpPr>
          <p:cNvPr id="256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9B50F6E-8B33-4375-9CA9-70BAE7883803}"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C5083F6-CA3B-49AE-A0C1-5C4B725B17AD}" type="slidenum">
              <a:rPr lang="en-US" altLang="zh-CN" smtClean="0"/>
            </a:fld>
            <a:endParaRPr lang="en-US" altLang="zh-CN"/>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03BBC53-AC11-4190-AFAD-33FB9526D15A}" type="slidenum">
              <a:rPr lang="en-US" altLang="zh-CN" smtClean="0"/>
            </a:fld>
            <a:endParaRPr lang="en-US" altLang="zh-CN"/>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E199947-19FF-43CB-BA1A-16F35D96F6DD}" type="slidenum">
              <a:rPr lang="en-US" altLang="zh-CN" smtClean="0"/>
            </a:fld>
            <a:endParaRPr lang="en-US" altLang="zh-CN"/>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CN"/>
          </a:p>
          <a:p>
            <a:pPr algn="just" eaLnBrk="1" hangingPunct="1"/>
            <a:r>
              <a:rPr lang="zh-CN" altLang="en-US"/>
              <a:t>淀粉遇碘变蓝色</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F0DBB0B-1AFD-432C-AC5D-CE88859E8A30}" type="slidenum">
              <a:rPr lang="en-US" altLang="zh-CN" smtClean="0"/>
            </a:fld>
            <a:endParaRPr lang="en-US" altLang="zh-CN"/>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4338" name="Rectangle 7"/>
          <p:cNvSpPr txBox="1">
            <a:spLocks noGrp="1"/>
          </p:cNvSpPr>
          <p:nvPr/>
        </p:nvSpPr>
        <p:spPr>
          <a:xfrm>
            <a:off x="3884613" y="8685213"/>
            <a:ext cx="2971800" cy="457200"/>
          </a:xfrm>
          <a:prstGeom prst="rect">
            <a:avLst/>
          </a:prstGeom>
          <a:noFill/>
          <a:ln w="9525">
            <a:noFill/>
          </a:ln>
        </p:spPr>
        <p:txBody>
          <a:bodyPr anchor="b"/>
          <a:p>
            <a:pPr lvl="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14339" name="Rectangle 2"/>
          <p:cNvSpPr>
            <a:spLocks noRot="1" noTextEdit="1"/>
          </p:cNvSpPr>
          <p:nvPr>
            <p:ph type="sldImg"/>
          </p:nvPr>
        </p:nvSpPr>
        <p:spPr/>
      </p:sp>
      <p:sp>
        <p:nvSpPr>
          <p:cNvPr id="14340" name="Rectangle 3"/>
          <p:cNvSpPr>
            <a:spLocks noGrp="1"/>
          </p:cNvSpPr>
          <p:nvPr>
            <p:ph type="body" idx="1"/>
          </p:nvPr>
        </p:nvSpPr>
        <p:spPr>
          <a:xfrm>
            <a:off x="685800" y="4343400"/>
            <a:ext cx="5486400" cy="4114800"/>
          </a:xfrm>
        </p:spPr>
        <p:txBody>
          <a:bodyPr vert="horz" wrap="square" anchor="t"/>
          <a:p>
            <a:pPr lvl="0" eaLnBrk="1" hangingPunct="1"/>
            <a:r>
              <a:rPr lang="zh-CN" altLang="en-US" dirty="0"/>
              <a:t>意思是说，从书本上得到的知识毕竟比较肤浅，要透彻地认识事物还必须亲自实践。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35744A8-FD7A-4A0F-97D5-A2D4B550481D}" type="slidenum">
              <a:rPr lang="en-US" altLang="zh-CN" smtClean="0"/>
            </a:fld>
            <a:endParaRPr lang="en-US" altLang="zh-CN"/>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6888881-5A43-4401-9D51-FB9489589541}" type="slidenum">
              <a:rPr lang="en-US" altLang="zh-CN" smtClean="0"/>
            </a:fld>
            <a:endParaRPr lang="en-US" altLang="zh-CN"/>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4E3B281-7DDE-4E95-8C26-9E77776F83E2}" type="slidenum">
              <a:rPr lang="en-US" altLang="zh-CN" smtClean="0"/>
            </a:fld>
            <a:endParaRPr lang="en-US" altLang="zh-CN"/>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E5CA57F-16C4-4D00-B2C8-B0301DFFF529}" type="slidenum">
              <a:rPr lang="en-US" altLang="zh-CN" smtClean="0"/>
            </a:fld>
            <a:endParaRPr lang="en-US" altLang="zh-CN"/>
          </a:p>
        </p:txBody>
      </p:sp>
      <p:sp>
        <p:nvSpPr>
          <p:cNvPr id="41987" name="Rectangle 2"/>
          <p:cNvSpPr>
            <a:spLocks noGrp="1" noRot="1" noChangeAspect="1" noChangeArrowheads="1" noTextEdit="1"/>
          </p:cNvSpPr>
          <p:nvPr>
            <p:ph type="sldImg"/>
          </p:nvPr>
        </p:nvSpPr>
        <p:spPr/>
      </p:sp>
      <p:sp>
        <p:nvSpPr>
          <p:cNvPr id="41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8E75858-5993-4A21-A528-B122E0DD3E9C}" type="slidenum">
              <a:rPr lang="en-US" altLang="zh-CN" smtClean="0"/>
            </a:fld>
            <a:endParaRPr lang="en-US" altLang="zh-CN"/>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zh-CN" altLang="en-US"/>
              <a:t>增加回文诗</a:t>
            </a:r>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A156338-0B68-43BF-B571-186FCB2459FA}" type="slidenum">
              <a:rPr lang="en-US" altLang="zh-CN" smtClean="0"/>
            </a:fld>
            <a:endParaRPr lang="en-US" altLang="zh-CN"/>
          </a:p>
        </p:txBody>
      </p:sp>
      <p:sp>
        <p:nvSpPr>
          <p:cNvPr id="46083" name="Rectangle 2"/>
          <p:cNvSpPr>
            <a:spLocks noGrp="1" noRot="1" noChangeAspect="1" noChangeArrowheads="1" noTextEdit="1"/>
          </p:cNvSpPr>
          <p:nvPr>
            <p:ph type="sldImg"/>
          </p:nvPr>
        </p:nvSpPr>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p:sp>
      <p:sp>
        <p:nvSpPr>
          <p:cNvPr id="481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81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F313053-7806-4A03-A96C-158CA0AA89C5}"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p:sp>
      <p:sp>
        <p:nvSpPr>
          <p:cNvPr id="50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501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A3CABF8-0E29-4F31-9553-138DF51416A6}"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473E977-099E-4693-94D9-0B760C63584A}" type="slidenum">
              <a:rPr lang="en-US" altLang="zh-CN" sz="1200" smtClean="0">
                <a:latin typeface="Times New Roman" panose="02020603050405020304" pitchFamily="18" charset="0"/>
              </a:rPr>
            </a:fld>
            <a:endParaRPr lang="en-US" altLang="zh-CN" sz="120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CDFD13F-C344-4CA6-B35B-AAE2C67D926B}" type="slidenum">
              <a:rPr lang="en-US" altLang="zh-CN" sz="1200" smtClean="0">
                <a:latin typeface="Times New Roman" panose="02020603050405020304" pitchFamily="18" charset="0"/>
              </a:rPr>
            </a:fld>
            <a:endParaRPr lang="en-US" altLang="zh-CN" sz="120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5602" name="Rectangle 7"/>
          <p:cNvSpPr txBox="1">
            <a:spLocks noGrp="1"/>
          </p:cNvSpPr>
          <p:nvPr/>
        </p:nvSpPr>
        <p:spPr>
          <a:xfrm>
            <a:off x="3886200" y="8686800"/>
            <a:ext cx="2971800" cy="457200"/>
          </a:xfrm>
          <a:prstGeom prst="rect">
            <a:avLst/>
          </a:prstGeom>
          <a:noFill/>
          <a:ln w="9525">
            <a:noFill/>
          </a:ln>
        </p:spPr>
        <p:txBody>
          <a:bodyPr anchor="b"/>
          <a:p>
            <a:pPr lvl="0" algn="r" eaLnBrk="1" hangingPunct="1"/>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25603" name="Rectangle 2"/>
          <p:cNvSpPr>
            <a:spLocks noTextEdit="1"/>
          </p:cNvSpPr>
          <p:nvPr>
            <p:ph type="sldImg"/>
          </p:nvPr>
        </p:nvSpPr>
        <p:spPr/>
      </p:sp>
      <p:sp>
        <p:nvSpPr>
          <p:cNvPr id="25604" name="Rectangle 3"/>
          <p:cNvSpPr>
            <a:spLocks noGrp="1"/>
          </p:cNvSpPr>
          <p:nvPr>
            <p:ph type="body" idx="1"/>
          </p:nvPr>
        </p:nvSpPr>
        <p:spPr/>
        <p:txBody>
          <a:bodyPr vert="horz" wrap="square" anchor="t"/>
          <a:p>
            <a:pPr lvl="0" eaLnBrk="1" hangingPunct="1"/>
            <a:r>
              <a:rPr lang="zh-CN" altLang="en-US" dirty="0"/>
              <a:t>根据情况确定考核要求。</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7DB5D9D-F77D-4CB5-886A-1EC7837002E0}" type="slidenum">
              <a:rPr lang="en-US" altLang="zh-CN" smtClean="0"/>
            </a:fld>
            <a:endParaRPr lang="en-US" altLang="zh-CN"/>
          </a:p>
        </p:txBody>
      </p:sp>
      <p:sp>
        <p:nvSpPr>
          <p:cNvPr id="56323" name="Rectangle 2"/>
          <p:cNvSpPr>
            <a:spLocks noGrp="1" noRot="1" noChangeAspect="1" noChangeArrowheads="1" noTextEdit="1"/>
          </p:cNvSpPr>
          <p:nvPr>
            <p:ph type="sldImg"/>
          </p:nvPr>
        </p:nvSpPr>
        <p:spPr/>
      </p:sp>
      <p:sp>
        <p:nvSpPr>
          <p:cNvPr id="56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11A7DA2-089B-4C64-8F24-933303EDD350}" type="slidenum">
              <a:rPr lang="en-US" altLang="zh-CN" sz="1200" smtClean="0">
                <a:latin typeface="Times New Roman" panose="02020603050405020304" pitchFamily="18" charset="0"/>
              </a:rPr>
            </a:fld>
            <a:endParaRPr lang="en-US" altLang="zh-CN" sz="120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11A7DA2-089B-4C64-8F24-933303EDD350}" type="slidenum">
              <a:rPr lang="en-US" altLang="zh-CN" sz="1200" smtClean="0">
                <a:latin typeface="Times New Roman" panose="02020603050405020304" pitchFamily="18" charset="0"/>
              </a:rPr>
            </a:fld>
            <a:endParaRPr lang="en-US" altLang="zh-CN" sz="120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11A7DA2-089B-4C64-8F24-933303EDD350}" type="slidenum">
              <a:rPr lang="en-US" altLang="zh-CN" sz="1200" smtClean="0">
                <a:latin typeface="Times New Roman" panose="02020603050405020304" pitchFamily="18" charset="0"/>
              </a:rPr>
            </a:fld>
            <a:endParaRPr lang="en-US" altLang="zh-CN" sz="120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11A7DA2-089B-4C64-8F24-933303EDD350}" type="slidenum">
              <a:rPr lang="en-US" altLang="zh-CN" sz="1200" smtClean="0">
                <a:latin typeface="Times New Roman" panose="02020603050405020304" pitchFamily="18" charset="0"/>
              </a:rPr>
            </a:fld>
            <a:endParaRPr lang="en-US" altLang="zh-CN" sz="120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p:sp>
      <p:sp>
        <p:nvSpPr>
          <p:cNvPr id="604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604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6C4EF9A-E4EC-4385-8790-D03E2DB11F20}"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C18869C-2927-44F7-851C-964F6FC86EBF}"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A4F6ADB1-0FDB-4FC5-A1D8-A5F2E74CBEAE}"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F6ADB1-0FDB-4FC5-A1D8-A5F2E74CBEAE}"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p:txBody>
          <a:bodyPr vert="horz" wrap="square" anchor="t"/>
          <a:p>
            <a:pPr lvl="0"/>
            <a:r>
              <a:rPr lang="zh-CN" altLang="en-US" dirty="0"/>
              <a:t>华赛金奖作品</a:t>
            </a:r>
            <a:r>
              <a:rPr lang="en-US" altLang="zh-CN" dirty="0"/>
              <a:t>《</a:t>
            </a:r>
            <a:r>
              <a:rPr lang="zh-CN" altLang="en-US" dirty="0"/>
              <a:t>广场鸽接种禽流感疫苗</a:t>
            </a:r>
            <a:r>
              <a:rPr lang="en-US" altLang="zh-CN" dirty="0"/>
              <a:t>》</a:t>
            </a:r>
            <a:r>
              <a:rPr lang="zh-CN" altLang="en-US" dirty="0"/>
              <a:t>。有网友分析照片里颇有一些鸽子涉嫌</a:t>
            </a:r>
            <a:endParaRPr lang="zh-CN" altLang="en-US" dirty="0"/>
          </a:p>
          <a:p>
            <a:pPr lvl="0"/>
            <a:endParaRPr lang="zh-CN" altLang="en-US" dirty="0"/>
          </a:p>
          <a:p>
            <a:pPr lvl="0"/>
            <a:r>
              <a:rPr lang="zh-CN" altLang="en-US" dirty="0"/>
              <a:t>合成，而圈中这两只鸽子因看起来没分别而最有嫌疑。</a:t>
            </a:r>
            <a:r>
              <a:rPr lang="en-US" altLang="zh-CN" dirty="0"/>
              <a:t>(</a:t>
            </a:r>
            <a:r>
              <a:rPr lang="zh-CN" altLang="en-US" dirty="0"/>
              <a:t>图片来源：南方都市报</a:t>
            </a:r>
            <a:r>
              <a:rPr lang="en-US" altLang="zh-CN" dirty="0"/>
              <a:t>)</a:t>
            </a:r>
            <a:endParaRPr lang="en-US" altLang="zh-CN" dirty="0"/>
          </a:p>
          <a:p>
            <a:pPr lvl="0"/>
            <a:endParaRPr lang="en-US" altLang="zh-CN" dirty="0"/>
          </a:p>
          <a:p>
            <a:pPr lvl="0"/>
            <a:r>
              <a:rPr lang="zh-CN" altLang="en-US" dirty="0"/>
              <a:t>一张曾经入选影响</a:t>
            </a:r>
            <a:r>
              <a:rPr lang="en-US" altLang="zh-CN" dirty="0"/>
              <a:t>2006-CCTV</a:t>
            </a:r>
            <a:r>
              <a:rPr lang="zh-CN" altLang="en-US" dirty="0"/>
              <a:t>年度十大新闻图片的</a:t>
            </a:r>
            <a:r>
              <a:rPr lang="en-US" altLang="zh-CN" dirty="0"/>
              <a:t>《</a:t>
            </a:r>
            <a:r>
              <a:rPr lang="zh-CN" altLang="en-US" dirty="0"/>
              <a:t>藏羚羊生命中的十道难关</a:t>
            </a:r>
            <a:r>
              <a:rPr lang="en-US" altLang="zh-CN" dirty="0">
                <a:latin typeface="Times New Roman" panose="02020603050405020304" pitchFamily="18" charset="0"/>
              </a:rPr>
              <a:t>——</a:t>
            </a:r>
            <a:endParaRPr lang="en-US" altLang="zh-CN" dirty="0"/>
          </a:p>
          <a:p>
            <a:pPr lvl="0"/>
            <a:endParaRPr lang="en-US" altLang="zh-CN" dirty="0"/>
          </a:p>
          <a:p>
            <a:pPr lvl="0"/>
            <a:r>
              <a:rPr lang="zh-CN" altLang="en-US" dirty="0"/>
              <a:t>铁路关</a:t>
            </a:r>
            <a:r>
              <a:rPr lang="en-US" altLang="zh-CN" dirty="0"/>
              <a:t>》</a:t>
            </a:r>
            <a:r>
              <a:rPr lang="zh-CN" altLang="en-US" dirty="0"/>
              <a:t>摄影作品是被</a:t>
            </a:r>
            <a:r>
              <a:rPr lang="en-US" altLang="zh-CN" dirty="0"/>
              <a:t>PS</a:t>
            </a:r>
            <a:r>
              <a:rPr lang="zh-CN" altLang="en-US" dirty="0"/>
              <a:t>过的假照片？刘为强在事后接受媒体采访时，承认照片</a:t>
            </a:r>
            <a:endParaRPr lang="zh-CN" altLang="en-US" dirty="0"/>
          </a:p>
          <a:p>
            <a:pPr lvl="0"/>
            <a:endParaRPr lang="zh-CN" altLang="en-US" dirty="0"/>
          </a:p>
          <a:p>
            <a:pPr lvl="0"/>
            <a:r>
              <a:rPr lang="zh-CN" altLang="en-US" dirty="0"/>
              <a:t>确为后期合成。他表示，画面中羚羊照片、火车照片的确不是同一时刻拍摄，而</a:t>
            </a:r>
            <a:endParaRPr lang="zh-CN" altLang="en-US" dirty="0"/>
          </a:p>
          <a:p>
            <a:pPr lvl="0"/>
            <a:endParaRPr lang="zh-CN" altLang="en-US" dirty="0"/>
          </a:p>
          <a:p>
            <a:pPr lvl="0"/>
            <a:r>
              <a:rPr lang="zh-CN" altLang="en-US" dirty="0"/>
              <a:t>仅是在同一地点拍摄，为了追求“更有感染力”的画面，才合成在一起的</a:t>
            </a:r>
            <a:endParaRPr lang="en-US" altLang="zh-CN" dirty="0"/>
          </a:p>
        </p:txBody>
      </p:sp>
      <p:sp>
        <p:nvSpPr>
          <p:cNvPr id="7172" name="Slide Number Placeholder 3"/>
          <p:cNvSpPr txBox="1">
            <a:spLocks noGrp="1"/>
          </p:cNvSpPr>
          <p:nvPr/>
        </p:nvSpPr>
        <p:spPr>
          <a:xfrm>
            <a:off x="3886200" y="8686800"/>
            <a:ext cx="2971800" cy="457200"/>
          </a:xfrm>
          <a:prstGeom prst="rect">
            <a:avLst/>
          </a:prstGeom>
          <a:noFill/>
          <a:ln w="9525">
            <a:noFill/>
          </a:ln>
        </p:spPr>
        <p:txBody>
          <a:bodyPr anchor="b"/>
          <a:p>
            <a:pPr lvl="0" algn="r" eaLnBrk="1" hangingPunct="1"/>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C46A41A8-7876-48D7-B7B3-3A539D87FC89}" type="slidenum">
              <a:rPr lang="zh-CN" altLang="en-US" sz="1200" smtClean="0">
                <a:latin typeface="Times New Roman" panose="02020603050405020304" pitchFamily="18" charset="0"/>
              </a:rPr>
            </a:fld>
            <a:endParaRPr lang="en-US" altLang="zh-CN" sz="120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p:sp>
      <p:sp>
        <p:nvSpPr>
          <p:cNvPr id="60420" name="Rectangle 3"/>
          <p:cNvSpPr>
            <a:spLocks noGrp="1" noChangeArrowheads="1"/>
          </p:cNvSpPr>
          <p:nvPr>
            <p:ph type="body" idx="1"/>
          </p:nvPr>
        </p:nvSpPr>
        <p:spPr>
          <a:noFill/>
        </p:spPr>
        <p:txBody>
          <a:bodyPr/>
          <a:lstStyle/>
          <a:p>
            <a:pPr eaLnBrk="1" hangingPunct="1"/>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655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C61C46B-BD12-4E4E-BB1F-FAE823B25AC0}"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p:sp>
      <p:sp>
        <p:nvSpPr>
          <p:cNvPr id="675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6758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D59B07C-7CCA-491F-9B58-5C51D72C9EF4}"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6963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4988E79-2D32-481F-AE11-532AF2F6067B}"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p:sp>
      <p:sp>
        <p:nvSpPr>
          <p:cNvPr id="716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716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AE4B6D1-18ED-4A3A-8E1C-BE16D2EFE12D}"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FA51D04-48FC-401D-90B8-251AFC2AB6AB}" type="slidenum">
              <a:rPr lang="en-US" altLang="zh-CN" smtClean="0"/>
            </a:fld>
            <a:endParaRPr lang="en-US" altLang="zh-CN"/>
          </a:p>
        </p:txBody>
      </p:sp>
      <p:sp>
        <p:nvSpPr>
          <p:cNvPr id="73731" name="Rectangle 2"/>
          <p:cNvSpPr>
            <a:spLocks noGrp="1" noRot="1" noChangeAspect="1" noChangeArrowheads="1" noTextEdit="1"/>
          </p:cNvSpPr>
          <p:nvPr>
            <p:ph type="sldImg"/>
          </p:nvPr>
        </p:nvSpPr>
        <p:spPr/>
      </p:sp>
      <p:sp>
        <p:nvSpPr>
          <p:cNvPr id="73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EBBB945-9758-4804-8766-329601B4A4F5}" type="slidenum">
              <a:rPr lang="en-US" altLang="zh-CN" smtClean="0"/>
            </a:fld>
            <a:endParaRPr lang="en-US" altLang="zh-CN"/>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EBBB945-9758-4804-8766-329601B4A4F5}" type="slidenum">
              <a:rPr lang="en-US" altLang="zh-CN" smtClean="0"/>
            </a:fld>
            <a:endParaRPr lang="en-US" altLang="zh-CN"/>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p:sp>
      <p:sp>
        <p:nvSpPr>
          <p:cNvPr id="778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78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4297D78-CD98-4304-938B-081B4C5EA051}"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p:sp>
      <p:sp>
        <p:nvSpPr>
          <p:cNvPr id="798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98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784590C-2A44-4141-9F62-32DA4C98BF9E}"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9218" name="Slide Image Placeholder 1"/>
          <p:cNvSpPr>
            <a:spLocks noGrp="1" noRot="1" noChangeAspect="1" noTextEdit="1"/>
          </p:cNvSpPr>
          <p:nvPr>
            <p:ph type="sldImg"/>
          </p:nvPr>
        </p:nvSpPr>
        <p:spPr/>
      </p:sp>
      <p:sp>
        <p:nvSpPr>
          <p:cNvPr id="9219" name="Notes Placeholder 2"/>
          <p:cNvSpPr>
            <a:spLocks noGrp="1"/>
          </p:cNvSpPr>
          <p:nvPr>
            <p:ph type="body" idx="1"/>
          </p:nvPr>
        </p:nvSpPr>
        <p:spPr/>
        <p:txBody>
          <a:bodyPr vert="horz" wrap="square" anchor="t"/>
          <a:p>
            <a:pPr lvl="0"/>
            <a:r>
              <a:rPr lang="zh-CN" altLang="en-US" b="1" dirty="0"/>
              <a:t>爱国者数字水印数码相机</a:t>
            </a:r>
            <a:r>
              <a:rPr lang="en-US" altLang="zh-CN" b="1" dirty="0"/>
              <a:t>WM01</a:t>
            </a:r>
            <a:endParaRPr lang="en-US" altLang="zh-CN" b="1" dirty="0"/>
          </a:p>
          <a:p>
            <a:pPr lvl="0"/>
            <a:endParaRPr lang="en-US" altLang="zh-CN" b="1" dirty="0"/>
          </a:p>
          <a:p>
            <a:pPr lvl="0"/>
            <a:r>
              <a:rPr lang="zh-CN" altLang="en-US" dirty="0">
                <a:hlinkClick r:id="rId3" action="ppaction://hlinkfile"/>
              </a:rPr>
              <a:t>爱国者</a:t>
            </a:r>
            <a:r>
              <a:rPr lang="zh-CN" altLang="en-US" dirty="0"/>
              <a:t>数字水印</a:t>
            </a:r>
            <a:r>
              <a:rPr lang="zh-CN" altLang="en-US" dirty="0">
                <a:hlinkClick r:id="rId4" action="ppaction://hlinkfile"/>
              </a:rPr>
              <a:t>数码相机</a:t>
            </a:r>
            <a:r>
              <a:rPr lang="en-US" altLang="zh-CN" dirty="0"/>
              <a:t>WM01</a:t>
            </a:r>
            <a:r>
              <a:rPr lang="zh-CN" altLang="en-US" dirty="0"/>
              <a:t>将世界领先的数字水印技术与</a:t>
            </a:r>
            <a:r>
              <a:rPr lang="zh-CN" altLang="en-US" dirty="0">
                <a:hlinkClick r:id="rId4" action="ppaction://hlinkfile"/>
              </a:rPr>
              <a:t>数码相机</a:t>
            </a:r>
            <a:r>
              <a:rPr lang="zh-CN" altLang="en-US" dirty="0"/>
              <a:t>技术结合，采用</a:t>
            </a:r>
            <a:r>
              <a:rPr lang="zh-CN" altLang="en-US" dirty="0">
                <a:hlinkClick r:id="rId3" action="ppaction://hlinkfile"/>
              </a:rPr>
              <a:t>爱国者</a:t>
            </a:r>
            <a:r>
              <a:rPr lang="zh-CN" altLang="en-US" dirty="0"/>
              <a:t>具有自主知识产权的数字水印芯片，拍照的同时，即可在所拍摄的图像上进行水印算法处理，加入隐藏的数字水印，从而确认照片的版权所属信息。照片中所添加的数字水印具有隐蔽、安全两大特性，即水印添加后，不会改变画面质量，肉眼无法看见，通过水印可以通过检测软件提取出来；其次、数字水印具有高级别的安全性，难以篡改和伪造，当内容发生剪切、位移、尺寸等改变时，内置的水印同时发生变化，从而可以检测原始数据的变更，鉴定原始数据是否被篡改。</a:t>
            </a:r>
            <a:endParaRPr lang="en-US" altLang="zh-CN" dirty="0"/>
          </a:p>
          <a:p>
            <a:pPr lvl="0"/>
            <a:endParaRPr lang="en-US" altLang="zh-CN" b="1" dirty="0"/>
          </a:p>
          <a:p>
            <a:pPr lvl="0"/>
            <a:r>
              <a:rPr lang="zh-CN" altLang="en-US" dirty="0"/>
              <a:t>基于数码照片的版权保护，数字水印</a:t>
            </a:r>
            <a:r>
              <a:rPr lang="zh-CN" altLang="en-US" dirty="0">
                <a:hlinkClick r:id="rId4" action="ppaction://hlinkfile"/>
              </a:rPr>
              <a:t>数码相机</a:t>
            </a:r>
            <a:r>
              <a:rPr lang="zh-CN" altLang="en-US" dirty="0"/>
              <a:t>还可以通过水印提取判断数码照片的真实性，从而结束数码照片不能成为证据的历史。在公检法等行业应用领域，数字水印</a:t>
            </a:r>
            <a:r>
              <a:rPr lang="zh-CN" altLang="en-US" dirty="0">
                <a:hlinkClick r:id="rId4" action="ppaction://hlinkfile"/>
              </a:rPr>
              <a:t>数码相机</a:t>
            </a:r>
            <a:r>
              <a:rPr lang="zh-CN" altLang="en-US" dirty="0"/>
              <a:t>拍出来的数码照片具备版权保护信息，可有效防止被篡改，使之可以成为图片证据，因此，在行业应用中，数字水印</a:t>
            </a:r>
            <a:r>
              <a:rPr lang="zh-CN" altLang="en-US" dirty="0">
                <a:hlinkClick r:id="rId4" action="ppaction://hlinkfile"/>
              </a:rPr>
              <a:t>数码相机</a:t>
            </a:r>
            <a:r>
              <a:rPr lang="zh-CN" altLang="en-US" dirty="0"/>
              <a:t>更加具有发展前景。在商用领域，数字水印</a:t>
            </a:r>
            <a:r>
              <a:rPr lang="zh-CN" altLang="en-US" dirty="0">
                <a:hlinkClick r:id="rId4" action="ppaction://hlinkfile"/>
              </a:rPr>
              <a:t>数码相机</a:t>
            </a:r>
            <a:r>
              <a:rPr lang="zh-CN" altLang="en-US" dirty="0"/>
              <a:t>同样拥有十分广阔的应用领域，比如用作电子证据的保险、合同、票据等照片的拍摄以及行业应用中所拍照片的版权保护和真实完整性的认证等等方面，还可以应用于网络保真、电子文档保真等各相关领域。 </a:t>
            </a:r>
            <a:br>
              <a:rPr lang="zh-CN" altLang="en-US" dirty="0"/>
            </a:br>
            <a:r>
              <a:rPr lang="zh-CN" altLang="en-US" dirty="0"/>
              <a:t> </a:t>
            </a:r>
            <a:br>
              <a:rPr lang="zh-CN" altLang="en-US" dirty="0"/>
            </a:br>
            <a:r>
              <a:rPr lang="zh-CN" altLang="en-US" dirty="0"/>
              <a:t> </a:t>
            </a:r>
            <a:br>
              <a:rPr lang="zh-CN" altLang="en-US" dirty="0"/>
            </a:br>
            <a:r>
              <a:rPr lang="en-US" altLang="zh-CN" dirty="0"/>
              <a:t>aigo </a:t>
            </a:r>
            <a:r>
              <a:rPr lang="zh-CN" altLang="en-US" dirty="0">
                <a:hlinkClick r:id="rId3" action="ppaction://hlinkfile"/>
              </a:rPr>
              <a:t>爱国者</a:t>
            </a:r>
            <a:r>
              <a:rPr lang="zh-CN" altLang="en-US" dirty="0"/>
              <a:t> </a:t>
            </a:r>
            <a:br>
              <a:rPr lang="zh-CN" altLang="en-US" dirty="0"/>
            </a:br>
            <a:r>
              <a:rPr lang="zh-CN" altLang="en-US" dirty="0"/>
              <a:t> 型号：</a:t>
            </a:r>
            <a:r>
              <a:rPr lang="en-US" altLang="zh-CN" dirty="0"/>
              <a:t>WM01</a:t>
            </a:r>
            <a:br>
              <a:rPr lang="en-US" altLang="zh-CN" dirty="0"/>
            </a:br>
            <a:r>
              <a:rPr lang="en-US" altLang="zh-CN" dirty="0"/>
              <a:t> </a:t>
            </a:r>
            <a:r>
              <a:rPr lang="zh-CN" altLang="en-US" dirty="0"/>
              <a:t>感光元件：</a:t>
            </a:r>
            <a:r>
              <a:rPr lang="en-US" altLang="zh-CN" dirty="0"/>
              <a:t>CCD</a:t>
            </a:r>
            <a:br>
              <a:rPr lang="en-US" altLang="zh-CN" dirty="0"/>
            </a:br>
            <a:r>
              <a:rPr lang="en-US" altLang="zh-CN" dirty="0"/>
              <a:t> </a:t>
            </a:r>
            <a:r>
              <a:rPr lang="zh-CN" altLang="en-US" dirty="0"/>
              <a:t>图像传感器尺寸：</a:t>
            </a:r>
            <a:r>
              <a:rPr lang="en-US" altLang="zh-CN" dirty="0"/>
              <a:t>1/2.5</a:t>
            </a:r>
            <a:r>
              <a:rPr lang="zh-CN" altLang="en-US" dirty="0"/>
              <a:t>英寸</a:t>
            </a:r>
            <a:br>
              <a:rPr lang="zh-CN" altLang="en-US" dirty="0"/>
            </a:br>
            <a:r>
              <a:rPr lang="zh-CN" altLang="en-US" dirty="0"/>
              <a:t> 总像素数：</a:t>
            </a:r>
            <a:r>
              <a:rPr lang="en-US" altLang="zh-CN" dirty="0"/>
              <a:t>815</a:t>
            </a:r>
            <a:r>
              <a:rPr lang="zh-CN" altLang="en-US" dirty="0"/>
              <a:t>万有效像素</a:t>
            </a:r>
            <a:br>
              <a:rPr lang="zh-CN" altLang="en-US" dirty="0"/>
            </a:br>
            <a:r>
              <a:rPr lang="zh-CN" altLang="en-US" dirty="0"/>
              <a:t> 有效像素：</a:t>
            </a:r>
            <a:r>
              <a:rPr lang="en-US" altLang="zh-CN" dirty="0"/>
              <a:t>800</a:t>
            </a:r>
            <a:r>
              <a:rPr lang="zh-CN" altLang="en-US" dirty="0"/>
              <a:t>万有效像素</a:t>
            </a:r>
            <a:br>
              <a:rPr lang="zh-CN" altLang="en-US" dirty="0"/>
            </a:br>
            <a:r>
              <a:rPr lang="zh-CN" altLang="en-US" dirty="0"/>
              <a:t> 图像分辨率：</a:t>
            </a:r>
            <a:r>
              <a:rPr lang="en-US" altLang="zh-CN" dirty="0"/>
              <a:t>3264 x 2448 (8M) 3264 x 2176 (3:2) 3264 x 1836 (16:9) 2816 x 2112(6M) 2272 x 1704 (4M) 1600 x 1200 (2M) 640x480(VGA)</a:t>
            </a:r>
            <a:r>
              <a:rPr lang="zh-CN" altLang="en-US" dirty="0"/>
              <a:t>像素</a:t>
            </a:r>
            <a:br>
              <a:rPr lang="zh-CN" altLang="en-US" dirty="0"/>
            </a:br>
            <a:r>
              <a:rPr lang="zh-CN" altLang="en-US" dirty="0"/>
              <a:t> 显示屏尺寸、类型：</a:t>
            </a:r>
            <a:r>
              <a:rPr lang="en-US" altLang="zh-CN" dirty="0"/>
              <a:t>3</a:t>
            </a:r>
            <a:r>
              <a:rPr lang="zh-CN" altLang="en-US" dirty="0"/>
              <a:t>英寸，</a:t>
            </a:r>
            <a:r>
              <a:rPr lang="en-US" altLang="zh-CN" dirty="0"/>
              <a:t>23</a:t>
            </a:r>
            <a:r>
              <a:rPr lang="zh-CN" altLang="en-US" dirty="0"/>
              <a:t>万像素</a:t>
            </a:r>
            <a:r>
              <a:rPr lang="en-US" altLang="zh-CN" dirty="0"/>
              <a:t>TFT</a:t>
            </a:r>
            <a:r>
              <a:rPr lang="zh-CN" altLang="en-US" dirty="0"/>
              <a:t>液晶显示屏</a:t>
            </a:r>
            <a:br>
              <a:rPr lang="zh-CN" altLang="en-US" dirty="0"/>
            </a:br>
            <a:r>
              <a:rPr lang="zh-CN" altLang="en-US" dirty="0"/>
              <a:t> 取景器：无</a:t>
            </a:r>
            <a:br>
              <a:rPr lang="zh-CN" altLang="en-US" dirty="0"/>
            </a:br>
            <a:r>
              <a:rPr lang="zh-CN" altLang="en-US" dirty="0"/>
              <a:t> 光学变焦：</a:t>
            </a:r>
            <a:r>
              <a:rPr lang="en-US" altLang="zh-CN" dirty="0"/>
              <a:t>3</a:t>
            </a:r>
            <a:r>
              <a:rPr lang="zh-CN" altLang="en-US" dirty="0"/>
              <a:t>倍</a:t>
            </a:r>
            <a:br>
              <a:rPr lang="zh-CN" altLang="en-US" dirty="0"/>
            </a:br>
            <a:r>
              <a:rPr lang="zh-CN" altLang="en-US" dirty="0"/>
              <a:t> 数码变焦：</a:t>
            </a:r>
            <a:r>
              <a:rPr lang="en-US" altLang="zh-CN" dirty="0"/>
              <a:t>4</a:t>
            </a:r>
            <a:r>
              <a:rPr lang="zh-CN" altLang="en-US" dirty="0"/>
              <a:t>倍</a:t>
            </a:r>
            <a:br>
              <a:rPr lang="zh-CN" altLang="en-US" dirty="0"/>
            </a:br>
            <a:r>
              <a:rPr lang="zh-CN" altLang="en-US" dirty="0"/>
              <a:t> 镜片结构：</a:t>
            </a:r>
            <a:r>
              <a:rPr lang="en-US" altLang="zh-CN" dirty="0"/>
              <a:t>6</a:t>
            </a:r>
            <a:r>
              <a:rPr lang="zh-CN" altLang="en-US" dirty="0"/>
              <a:t>片</a:t>
            </a:r>
            <a:r>
              <a:rPr lang="en-US" altLang="zh-CN" dirty="0"/>
              <a:t>5</a:t>
            </a:r>
            <a:r>
              <a:rPr lang="zh-CN" altLang="en-US" dirty="0"/>
              <a:t>组镜头</a:t>
            </a:r>
            <a:br>
              <a:rPr lang="zh-CN" altLang="en-US" dirty="0"/>
            </a:br>
            <a:r>
              <a:rPr lang="zh-CN" altLang="en-US" dirty="0"/>
              <a:t> 镜头焦距：</a:t>
            </a:r>
            <a:r>
              <a:rPr lang="en-US" altLang="zh-CN" dirty="0"/>
              <a:t>f=6.2~18.6mm</a:t>
            </a:r>
            <a:br>
              <a:rPr lang="en-US" altLang="zh-CN" dirty="0"/>
            </a:br>
            <a:r>
              <a:rPr lang="en-US" altLang="zh-CN" dirty="0"/>
              <a:t> </a:t>
            </a:r>
            <a:r>
              <a:rPr lang="zh-CN" altLang="en-US" dirty="0"/>
              <a:t>光圈大小：</a:t>
            </a:r>
            <a:r>
              <a:rPr lang="en-US" altLang="zh-CN" dirty="0"/>
              <a:t>F2.8~5.2</a:t>
            </a:r>
            <a:br>
              <a:rPr lang="en-US" altLang="zh-CN" dirty="0"/>
            </a:br>
            <a:r>
              <a:rPr lang="en-US" altLang="zh-CN" dirty="0"/>
              <a:t> </a:t>
            </a:r>
            <a:r>
              <a:rPr lang="zh-CN" altLang="en-US" dirty="0"/>
              <a:t>变焦方式：电子变焦</a:t>
            </a:r>
            <a:br>
              <a:rPr lang="zh-CN" altLang="en-US" dirty="0"/>
            </a:br>
            <a:r>
              <a:rPr lang="zh-CN" altLang="en-US" dirty="0"/>
              <a:t> 对焦方式：</a:t>
            </a:r>
            <a:r>
              <a:rPr lang="en-US" altLang="zh-CN" dirty="0"/>
              <a:t>TTL</a:t>
            </a:r>
            <a:r>
              <a:rPr lang="zh-CN" altLang="en-US" dirty="0"/>
              <a:t>自动对焦</a:t>
            </a:r>
            <a:br>
              <a:rPr lang="zh-CN" altLang="en-US" dirty="0"/>
            </a:br>
            <a:r>
              <a:rPr lang="zh-CN" altLang="en-US" dirty="0"/>
              <a:t> 闪光灯类型：内置</a:t>
            </a:r>
            <a:br>
              <a:rPr lang="zh-CN" altLang="en-US" dirty="0"/>
            </a:br>
            <a:r>
              <a:rPr lang="zh-CN" altLang="en-US" dirty="0"/>
              <a:t> 感光度：自动，</a:t>
            </a:r>
            <a:r>
              <a:rPr lang="en-US" altLang="zh-CN" dirty="0"/>
              <a:t>ISO50</a:t>
            </a:r>
            <a:r>
              <a:rPr lang="zh-CN" altLang="en-US" dirty="0"/>
              <a:t>、</a:t>
            </a:r>
            <a:r>
              <a:rPr lang="en-US" altLang="zh-CN" dirty="0"/>
              <a:t>ISO100</a:t>
            </a:r>
            <a:r>
              <a:rPr lang="zh-CN" altLang="en-US" dirty="0"/>
              <a:t>、</a:t>
            </a:r>
            <a:r>
              <a:rPr lang="en-US" altLang="zh-CN" dirty="0"/>
              <a:t>ISO200</a:t>
            </a:r>
            <a:r>
              <a:rPr lang="zh-CN" altLang="en-US" dirty="0"/>
              <a:t>、</a:t>
            </a:r>
            <a:r>
              <a:rPr lang="en-US" altLang="zh-CN" dirty="0"/>
              <a:t>ISO400</a:t>
            </a:r>
            <a:r>
              <a:rPr lang="zh-CN" altLang="en-US" dirty="0"/>
              <a:t>、</a:t>
            </a:r>
            <a:r>
              <a:rPr lang="en-US" altLang="zh-CN" dirty="0"/>
              <a:t>ISO800</a:t>
            </a:r>
            <a:r>
              <a:rPr lang="zh-CN" altLang="en-US" dirty="0"/>
              <a:t>、</a:t>
            </a:r>
            <a:r>
              <a:rPr lang="en-US" altLang="zh-CN" dirty="0"/>
              <a:t>ISO1600</a:t>
            </a:r>
            <a:br>
              <a:rPr lang="en-US" altLang="zh-CN" dirty="0"/>
            </a:br>
            <a:r>
              <a:rPr lang="en-US" altLang="zh-CN" dirty="0"/>
              <a:t> </a:t>
            </a:r>
            <a:r>
              <a:rPr lang="zh-CN" altLang="en-US" dirty="0"/>
              <a:t>闪光模式：自动、防红眼、强制闪光、关闭闪光、慢速同步闪光</a:t>
            </a:r>
            <a:br>
              <a:rPr lang="zh-CN" altLang="en-US" dirty="0"/>
            </a:br>
            <a:r>
              <a:rPr lang="zh-CN" altLang="en-US" dirty="0"/>
              <a:t> 曝光模式：自动曝光、包围曝光</a:t>
            </a:r>
            <a:br>
              <a:rPr lang="zh-CN" altLang="en-US" dirty="0"/>
            </a:br>
            <a:r>
              <a:rPr lang="zh-CN" altLang="en-US" dirty="0"/>
              <a:t> 曝光补偿：</a:t>
            </a:r>
            <a:r>
              <a:rPr lang="en-US" altLang="zh-CN" dirty="0"/>
              <a:t>- 2.0 EV ~ +2.0EV</a:t>
            </a:r>
            <a:r>
              <a:rPr lang="zh-CN" altLang="en-US" dirty="0"/>
              <a:t>，</a:t>
            </a:r>
            <a:r>
              <a:rPr lang="en-US" altLang="zh-CN" dirty="0"/>
              <a:t>1/3 EV </a:t>
            </a:r>
            <a:r>
              <a:rPr lang="zh-CN" altLang="en-US" dirty="0"/>
              <a:t>间隔调整</a:t>
            </a:r>
            <a:br>
              <a:rPr lang="zh-CN" altLang="en-US" dirty="0"/>
            </a:br>
            <a:r>
              <a:rPr lang="zh-CN" altLang="en-US" dirty="0"/>
              <a:t> 曝光测量：中央重点 </a:t>
            </a:r>
            <a:r>
              <a:rPr lang="en-US" altLang="zh-CN" dirty="0"/>
              <a:t>/ </a:t>
            </a:r>
            <a:r>
              <a:rPr lang="zh-CN" altLang="en-US" dirty="0"/>
              <a:t>多点测光 </a:t>
            </a:r>
            <a:r>
              <a:rPr lang="en-US" altLang="zh-CN" dirty="0"/>
              <a:t>/ </a:t>
            </a:r>
            <a:r>
              <a:rPr lang="zh-CN" altLang="en-US" dirty="0"/>
              <a:t>单点测光</a:t>
            </a:r>
            <a:br>
              <a:rPr lang="zh-CN" altLang="en-US" dirty="0"/>
            </a:br>
            <a:r>
              <a:rPr lang="zh-CN" altLang="en-US" dirty="0"/>
              <a:t> 自动白平衡：自动，日光，阴天，白炽灯，荧光灯</a:t>
            </a:r>
            <a:r>
              <a:rPr lang="en-US" altLang="zh-CN" dirty="0"/>
              <a:t>H</a:t>
            </a:r>
            <a:r>
              <a:rPr lang="zh-CN" altLang="en-US" dirty="0"/>
              <a:t>，荧光灯</a:t>
            </a:r>
            <a:r>
              <a:rPr lang="en-US" altLang="zh-CN" dirty="0"/>
              <a:t>L</a:t>
            </a:r>
            <a:r>
              <a:rPr lang="zh-CN" altLang="en-US" dirty="0"/>
              <a:t>，手动</a:t>
            </a:r>
            <a:br>
              <a:rPr lang="zh-CN" altLang="en-US" dirty="0"/>
            </a:br>
            <a:r>
              <a:rPr lang="zh-CN" altLang="en-US" dirty="0"/>
              <a:t> 防红眼功能：有</a:t>
            </a:r>
            <a:br>
              <a:rPr lang="zh-CN" altLang="en-US" dirty="0"/>
            </a:br>
            <a:r>
              <a:rPr lang="zh-CN" altLang="en-US" dirty="0"/>
              <a:t> 电池类型：锂电，支持</a:t>
            </a:r>
            <a:r>
              <a:rPr lang="en-US" altLang="zh-CN" dirty="0"/>
              <a:t>USB</a:t>
            </a:r>
            <a:r>
              <a:rPr lang="zh-CN" altLang="en-US" dirty="0"/>
              <a:t>充电</a:t>
            </a:r>
            <a:br>
              <a:rPr lang="zh-CN" altLang="en-US" dirty="0"/>
            </a:br>
            <a:r>
              <a:rPr lang="zh-CN" altLang="en-US" dirty="0"/>
              <a:t> 存储介质：内置</a:t>
            </a:r>
            <a:r>
              <a:rPr lang="en-US" altLang="zh-CN" dirty="0"/>
              <a:t>64M flash</a:t>
            </a:r>
            <a:r>
              <a:rPr lang="zh-CN" altLang="en-US" dirty="0"/>
              <a:t>，最大支持</a:t>
            </a:r>
            <a:r>
              <a:rPr lang="en-US" altLang="zh-CN" dirty="0"/>
              <a:t>2G SD </a:t>
            </a:r>
            <a:r>
              <a:rPr lang="zh-CN" altLang="en-US" dirty="0"/>
              <a:t>卡</a:t>
            </a:r>
            <a:br>
              <a:rPr lang="zh-CN" altLang="en-US" dirty="0"/>
            </a:br>
            <a:r>
              <a:rPr lang="zh-CN" altLang="en-US" dirty="0"/>
              <a:t> 图像格式：无水印有损压缩</a:t>
            </a:r>
            <a:r>
              <a:rPr lang="en-US" altLang="zh-CN" dirty="0"/>
              <a:t>jpeg</a:t>
            </a:r>
            <a:r>
              <a:rPr lang="zh-CN" altLang="en-US" dirty="0"/>
              <a:t>，水印图像</a:t>
            </a:r>
            <a:r>
              <a:rPr lang="en-US" altLang="zh-CN" dirty="0"/>
              <a:t>BMP</a:t>
            </a:r>
            <a:r>
              <a:rPr lang="zh-CN" altLang="en-US" dirty="0"/>
              <a:t>格式</a:t>
            </a:r>
            <a:br>
              <a:rPr lang="zh-CN" altLang="en-US" dirty="0"/>
            </a:br>
            <a:r>
              <a:rPr lang="zh-CN" altLang="en-US" dirty="0"/>
              <a:t> 开机时间：</a:t>
            </a:r>
            <a:r>
              <a:rPr lang="en-US" altLang="zh-CN" dirty="0"/>
              <a:t>10</a:t>
            </a:r>
            <a:r>
              <a:rPr lang="zh-CN" altLang="en-US" dirty="0"/>
              <a:t>秒</a:t>
            </a:r>
            <a:br>
              <a:rPr lang="zh-CN" altLang="en-US" dirty="0"/>
            </a:br>
            <a:r>
              <a:rPr lang="zh-CN" altLang="en-US" dirty="0"/>
              <a:t>数字水印相关指标：</a:t>
            </a:r>
            <a:br>
              <a:rPr lang="zh-CN" altLang="en-US" dirty="0"/>
            </a:br>
            <a:r>
              <a:rPr lang="zh-CN" altLang="en-US" dirty="0"/>
              <a:t> 水印敏感性：</a:t>
            </a:r>
            <a:r>
              <a:rPr lang="en-US" altLang="zh-CN" dirty="0"/>
              <a:t>1×1</a:t>
            </a:r>
            <a:r>
              <a:rPr lang="zh-CN" altLang="en-US" dirty="0"/>
              <a:t>像素</a:t>
            </a:r>
            <a:br>
              <a:rPr lang="zh-CN" altLang="en-US" dirty="0"/>
            </a:br>
            <a:r>
              <a:rPr lang="zh-CN" altLang="en-US" dirty="0"/>
              <a:t> 水印准确性：</a:t>
            </a:r>
            <a:r>
              <a:rPr lang="en-US" altLang="zh-CN" dirty="0"/>
              <a:t>1×1</a:t>
            </a:r>
            <a:r>
              <a:rPr lang="zh-CN" altLang="en-US" dirty="0"/>
              <a:t>像素</a:t>
            </a:r>
            <a:br>
              <a:rPr lang="zh-CN" altLang="en-US" dirty="0"/>
            </a:br>
            <a:r>
              <a:rPr lang="zh-CN" altLang="en-US" dirty="0"/>
              <a:t> 文件不变性：加入水印的影像文件具有文件大小的不变性（尺寸、容量）</a:t>
            </a:r>
            <a:br>
              <a:rPr lang="zh-CN" altLang="en-US" dirty="0"/>
            </a:br>
            <a:r>
              <a:rPr lang="zh-CN" altLang="en-US" dirty="0"/>
              <a:t> 文件类型：</a:t>
            </a:r>
            <a:r>
              <a:rPr lang="en-US" altLang="zh-CN" dirty="0"/>
              <a:t>24-BIT</a:t>
            </a:r>
            <a:r>
              <a:rPr lang="zh-CN" altLang="en-US" dirty="0"/>
              <a:t>彩色影像</a:t>
            </a:r>
            <a:br>
              <a:rPr lang="zh-CN" altLang="en-US" dirty="0"/>
            </a:br>
            <a:r>
              <a:rPr lang="zh-CN" altLang="en-US" dirty="0"/>
              <a:t> 可编程密钥保护系统</a:t>
            </a:r>
            <a:br>
              <a:rPr lang="zh-CN" altLang="en-US" dirty="0"/>
            </a:br>
            <a:r>
              <a:rPr lang="zh-CN" altLang="en-US" dirty="0"/>
              <a:t> 运算时间：</a:t>
            </a:r>
            <a:r>
              <a:rPr lang="en-US" altLang="zh-CN" dirty="0"/>
              <a:t>800</a:t>
            </a:r>
            <a:r>
              <a:rPr lang="zh-CN" altLang="en-US" dirty="0"/>
              <a:t>万像素</a:t>
            </a:r>
            <a:r>
              <a:rPr lang="en-US" altLang="zh-CN" dirty="0"/>
              <a:t>5</a:t>
            </a:r>
            <a:r>
              <a:rPr lang="zh-CN" altLang="en-US" dirty="0"/>
              <a:t>秒</a:t>
            </a:r>
            <a:br>
              <a:rPr lang="zh-CN" altLang="en-US" dirty="0"/>
            </a:br>
            <a:r>
              <a:rPr lang="zh-CN" altLang="en-US" dirty="0"/>
              <a:t> 系统：嵌入式</a:t>
            </a:r>
            <a:r>
              <a:rPr lang="en-US" altLang="zh-CN" dirty="0"/>
              <a:t>linux</a:t>
            </a:r>
            <a:r>
              <a:rPr lang="zh-CN" altLang="en-US" dirty="0"/>
              <a:t>操作系统</a:t>
            </a:r>
            <a:br>
              <a:rPr lang="zh-CN" altLang="en-US" dirty="0"/>
            </a:br>
            <a:r>
              <a:rPr lang="zh-CN" altLang="en-US" dirty="0"/>
              <a:t> 可根据用户需求定制水印格式</a:t>
            </a:r>
            <a:endParaRPr lang="en-US" altLang="zh-CN" b="1" dirty="0"/>
          </a:p>
        </p:txBody>
      </p:sp>
      <p:sp>
        <p:nvSpPr>
          <p:cNvPr id="9220" name="Slide Number Placeholder 3"/>
          <p:cNvSpPr txBox="1">
            <a:spLocks noGrp="1"/>
          </p:cNvSpPr>
          <p:nvPr/>
        </p:nvSpPr>
        <p:spPr>
          <a:xfrm>
            <a:off x="3886200" y="8686800"/>
            <a:ext cx="2971800" cy="457200"/>
          </a:xfrm>
          <a:prstGeom prst="rect">
            <a:avLst/>
          </a:prstGeom>
          <a:noFill/>
          <a:ln w="9525">
            <a:noFill/>
          </a:ln>
        </p:spPr>
        <p:txBody>
          <a:bodyPr anchor="b"/>
          <a:p>
            <a:pPr lvl="0" algn="r" eaLnBrk="1" hangingPunct="1"/>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64753340-231F-4621-B687-A6A8756ABA53}" type="slidenum">
              <a:rPr lang="zh-CN" altLang="en-US" sz="1200" smtClean="0">
                <a:latin typeface="Times New Roman" panose="02020603050405020304" pitchFamily="18" charset="0"/>
              </a:rPr>
            </a:fld>
            <a:endParaRPr lang="en-US" altLang="zh-CN" sz="120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p:spPr>
        <p:txBody>
          <a:bodyPr/>
          <a:lstStyle/>
          <a:p>
            <a:pPr eaLnBrk="1" hangingPunct="1"/>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p:sp>
      <p:sp>
        <p:nvSpPr>
          <p:cNvPr id="829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5D287D3-9B25-412C-A791-778F3A413DE5}" type="slidenum">
              <a:rPr lang="en-US" altLang="zh-CN" smtClean="0"/>
            </a:fld>
            <a:endParaRPr lang="en-US" altLang="zh-CN"/>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p:sp>
      <p:sp>
        <p:nvSpPr>
          <p:cNvPr id="870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70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29C3038-E610-47BE-8423-44536AE67641}"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1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2E3DAD00-579A-438C-A82D-ED74135539B3}" type="slidenum">
              <a:rPr lang="en-US" altLang="zh-CN" sz="1200" smtClean="0">
                <a:latin typeface="Times New Roman" panose="02020603050405020304" pitchFamily="18" charset="0"/>
              </a:rPr>
            </a:fld>
            <a:endParaRPr lang="en-US" altLang="zh-CN" sz="120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p:sp>
      <p:sp>
        <p:nvSpPr>
          <p:cNvPr id="942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增加</a:t>
            </a:r>
            <a:r>
              <a:rPr lang="en-US" altLang="zh-CN"/>
              <a:t>Lena</a:t>
            </a:r>
            <a:r>
              <a:rPr lang="zh-CN" altLang="en-US"/>
              <a:t>图像</a:t>
            </a:r>
            <a:endParaRPr lang="zh-CN" altLang="en-US"/>
          </a:p>
        </p:txBody>
      </p:sp>
      <p:sp>
        <p:nvSpPr>
          <p:cNvPr id="942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3C172E6-B9BE-4ABA-A8D3-688F08A5265A}"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p:sp>
      <p:sp>
        <p:nvSpPr>
          <p:cNvPr id="962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7EE29B2-35E0-4FDB-BE8A-9E438FA4B85B}" type="slidenum">
              <a:rPr lang="en-US" altLang="zh-CN"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p:sp>
      <p:sp>
        <p:nvSpPr>
          <p:cNvPr id="983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83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6DF7B88-D8EA-4F4E-98CE-FFF607E41C14}" type="slidenum">
              <a:rPr lang="en-US" altLang="zh-CN"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p:sp>
      <p:sp>
        <p:nvSpPr>
          <p:cNvPr id="1003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CAB28DB-C92E-4D38-AC79-BA693011FB06}" type="slidenum">
              <a:rPr lang="en-US" altLang="zh-CN"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p:sp>
      <p:sp>
        <p:nvSpPr>
          <p:cNvPr id="1024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6A7F653-3DDD-4AE8-9A99-137B5AD83B17}"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2290" name="Slide Image Placeholder 1"/>
          <p:cNvSpPr>
            <a:spLocks noGrp="1" noRot="1" noChangeAspect="1" noTextEdit="1"/>
          </p:cNvSpPr>
          <p:nvPr>
            <p:ph type="sldImg"/>
          </p:nvPr>
        </p:nvSpPr>
        <p:spPr/>
      </p:sp>
      <p:sp>
        <p:nvSpPr>
          <p:cNvPr id="12291" name="Notes Placeholder 2"/>
          <p:cNvSpPr>
            <a:spLocks noGrp="1"/>
          </p:cNvSpPr>
          <p:nvPr>
            <p:ph type="body" idx="1"/>
          </p:nvPr>
        </p:nvSpPr>
        <p:spPr/>
        <p:txBody>
          <a:bodyPr vert="horz" wrap="square" anchor="t"/>
          <a:p>
            <a:pPr lvl="0"/>
            <a:r>
              <a:rPr lang="en-US" altLang="zh-CN" dirty="0"/>
              <a:t>1</a:t>
            </a:r>
            <a:r>
              <a:rPr lang="zh-CN" altLang="en-US" dirty="0"/>
              <a:t>、建立保密通信的过程概念，区分发送方做什么，接收方做什么</a:t>
            </a:r>
            <a:endParaRPr lang="en-US" altLang="zh-CN" dirty="0"/>
          </a:p>
          <a:p>
            <a:pPr lvl="0"/>
            <a:r>
              <a:rPr lang="en-US" altLang="zh-CN" dirty="0"/>
              <a:t>2</a:t>
            </a:r>
            <a:r>
              <a:rPr lang="zh-CN" altLang="en-US" dirty="0"/>
              <a:t>、建立安全依赖的概念，图像看起来很自然</a:t>
            </a:r>
            <a:endParaRPr lang="zh-CN" altLang="en-US" dirty="0"/>
          </a:p>
        </p:txBody>
      </p:sp>
      <p:sp>
        <p:nvSpPr>
          <p:cNvPr id="12292" name="Slide Number Placeholder 3"/>
          <p:cNvSpPr txBox="1">
            <a:spLocks noGrp="1"/>
          </p:cNvSpPr>
          <p:nvPr/>
        </p:nvSpPr>
        <p:spPr>
          <a:xfrm>
            <a:off x="3886200" y="8686800"/>
            <a:ext cx="2971800" cy="457200"/>
          </a:xfrm>
          <a:prstGeom prst="rect">
            <a:avLst/>
          </a:prstGeom>
          <a:noFill/>
          <a:ln w="9525">
            <a:noFill/>
          </a:ln>
        </p:spPr>
        <p:txBody>
          <a:bodyPr anchor="b"/>
          <a:p>
            <a:pPr lvl="0" algn="r" eaLnBrk="1" hangingPunct="1"/>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p:sp>
      <p:sp>
        <p:nvSpPr>
          <p:cNvPr id="1044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44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25A2E6A-A8D5-4339-B651-F8A1791F6A54}" type="slidenum">
              <a:rPr lang="en-US" altLang="zh-CN"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p:sp>
      <p:sp>
        <p:nvSpPr>
          <p:cNvPr id="1064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65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DF55780-3E3F-45E0-B0B2-8D965B2BCD12}" type="slidenum">
              <a:rPr lang="en-US" altLang="zh-CN"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p:sp>
      <p:sp>
        <p:nvSpPr>
          <p:cNvPr id="1085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85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42CD1BB-A8C2-4654-AB8F-F437CA8CC671}" type="slidenum">
              <a:rPr lang="en-US" altLang="zh-CN"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p:sp>
      <p:sp>
        <p:nvSpPr>
          <p:cNvPr id="1105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105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B92CE10-CDBA-4581-A777-A7DBD9FDA574}" type="slidenum">
              <a:rPr lang="en-US" altLang="zh-CN"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p:sp>
      <p:sp>
        <p:nvSpPr>
          <p:cNvPr id="1126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1D1583C-02E5-45E7-9C74-E075A9426F58}" type="slidenum">
              <a:rPr lang="en-US" altLang="zh-CN" smtClean="0"/>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panose="02020603050405020304" pitchFamily="18"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192AA22-2F69-4C9C-B8EE-01A8E7D9AB54}" type="slidenum">
              <a:rPr lang="zh-CN" altLang="en-US" sz="1200" smtClean="0">
                <a:latin typeface="Times New Roman" panose="02020603050405020304" pitchFamily="18" charset="0"/>
              </a:rPr>
            </a:fld>
            <a:endParaRPr lang="en-US" altLang="zh-CN" sz="1200">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p:sp>
      <p:sp>
        <p:nvSpPr>
          <p:cNvPr id="1146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146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261D1AC-396B-4CB5-91FF-477824C41324}" type="slidenum">
              <a:rPr lang="en-US" altLang="zh-CN"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p:sp>
      <p:sp>
        <p:nvSpPr>
          <p:cNvPr id="1167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167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D30FA1B-98E7-487D-A4DB-23625FB258BE}" type="slidenum">
              <a:rPr lang="en-US" altLang="zh-CN"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p:sp>
      <p:sp>
        <p:nvSpPr>
          <p:cNvPr id="1187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p>
        </p:txBody>
      </p:sp>
      <p:sp>
        <p:nvSpPr>
          <p:cNvPr id="1187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A1E813DF-A61D-416D-B497-63AC1D5BAB6D}" type="slidenum">
              <a:rPr lang="en-US" altLang="zh-CN" sz="1200" smtClean="0">
                <a:latin typeface="Times New Roman" panose="02020603050405020304" pitchFamily="18" charset="0"/>
              </a:rPr>
            </a:fld>
            <a:endParaRPr lang="en-US" altLang="zh-CN" sz="1200">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pPr>
              <a:defRPr/>
            </a:pPr>
            <a:endParaRPr lang="zh-CN" altLang="en-US" dirty="0"/>
          </a:p>
        </p:txBody>
      </p:sp>
      <p:sp>
        <p:nvSpPr>
          <p:cNvPr id="123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D9B99DEC-047B-4CFD-B9B0-F11AE0A0C762}" type="slidenum">
              <a:rPr lang="en-US" altLang="zh-CN" sz="1200" smtClean="0">
                <a:latin typeface="Times New Roman" panose="02020603050405020304" pitchFamily="18" charset="0"/>
              </a:rPr>
            </a:fld>
            <a:endParaRPr lang="en-US" altLang="zh-CN" sz="120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1506" name="Rectangle 7"/>
          <p:cNvSpPr txBox="1">
            <a:spLocks noGrp="1"/>
          </p:cNvSpPr>
          <p:nvPr/>
        </p:nvSpPr>
        <p:spPr>
          <a:xfrm>
            <a:off x="3886200" y="8686800"/>
            <a:ext cx="2971800" cy="457200"/>
          </a:xfrm>
          <a:prstGeom prst="rect">
            <a:avLst/>
          </a:prstGeom>
          <a:noFill/>
          <a:ln w="9525">
            <a:noFill/>
          </a:ln>
        </p:spPr>
        <p:txBody>
          <a:bodyPr anchor="b"/>
          <a:p>
            <a:pPr lvl="0" algn="r" eaLnBrk="1" hangingPunct="1"/>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21507" name="Rectangle 2"/>
          <p:cNvSpPr>
            <a:spLocks noTextEdit="1"/>
          </p:cNvSpPr>
          <p:nvPr>
            <p:ph type="sldImg"/>
          </p:nvPr>
        </p:nvSpPr>
        <p:spPr/>
      </p:sp>
      <p:sp>
        <p:nvSpPr>
          <p:cNvPr id="21508" name="Rectangle 3"/>
          <p:cNvSpPr>
            <a:spLocks noGrp="1"/>
          </p:cNvSpPr>
          <p:nvPr>
            <p:ph type="body" idx="1"/>
          </p:nvPr>
        </p:nvSpPr>
        <p:spPr/>
        <p:txBody>
          <a:bodyPr vert="horz" wrap="square" anchor="t"/>
          <a:p>
            <a:pPr lvl="0" eaLnBrk="1" hangingPunct="1"/>
            <a:r>
              <a:rPr lang="zh-CN" altLang="en-US" dirty="0"/>
              <a:t>教材为第一本，一般同学可参考第二、三本书，学习有余力和有浓厚兴趣的同学，可阅读后三类书和参考文献。</a:t>
            </a:r>
            <a:endParaRPr lang="en-US" altLang="zh-CN" dirty="0"/>
          </a:p>
          <a:p>
            <a:pPr lvl="0" eaLnBrk="1" hangingPunct="1"/>
            <a:r>
              <a:rPr lang="zh-CN" altLang="en-US" dirty="0"/>
              <a:t>推荐</a:t>
            </a:r>
            <a:r>
              <a:rPr lang="en-US" altLang="zh-CN" dirty="0"/>
              <a:t>watermark</a:t>
            </a:r>
            <a:r>
              <a:rPr lang="zh-CN" altLang="en-US" dirty="0"/>
              <a:t>主页和邮件列表</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C18869C-2927-44F7-851C-964F6FC86EBF}" type="slidenum">
              <a:rPr lang="en-US" altLang="zh-CN"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p:sp>
      <p:sp>
        <p:nvSpPr>
          <p:cNvPr id="1269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9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925B51B-EC64-44B1-AA68-53DB9D4A9FA1}"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p:sp>
      <p:sp>
        <p:nvSpPr>
          <p:cNvPr id="71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p:sp>
      <p:sp>
        <p:nvSpPr>
          <p:cNvPr id="9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B6A16AB-0034-4DF3-B97E-4009E3412E63}"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4" name="Group 2"/>
          <p:cNvGrpSpPr/>
          <p:nvPr/>
        </p:nvGrpSpPr>
        <p:grpSpPr bwMode="auto">
          <a:xfrm>
            <a:off x="-3222625" y="304800"/>
            <a:ext cx="11909425" cy="4724400"/>
            <a:chOff x="-2030" y="192"/>
            <a:chExt cx="7502" cy="2976"/>
          </a:xfrm>
        </p:grpSpPr>
        <p:sp>
          <p:nvSpPr>
            <p:cNvPr id="5" name="Line 3"/>
            <p:cNvSpPr>
              <a:spLocks noChangeShapeType="1"/>
            </p:cNvSpPr>
            <p:nvPr/>
          </p:nvSpPr>
          <p:spPr bwMode="auto">
            <a:xfrm>
              <a:off x="912" y="1584"/>
              <a:ext cx="456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 name="AutoShape 4"/>
            <p:cNvSpPr>
              <a:spLocks noChangeArrowheads="1"/>
            </p:cNvSpPr>
            <p:nvPr/>
          </p:nvSpPr>
          <p:spPr bwMode="auto">
            <a:xfrm>
              <a:off x="-1584" y="864"/>
              <a:ext cx="2304" cy="2304"/>
            </a:xfrm>
            <a:custGeom>
              <a:avLst/>
              <a:gdLst>
                <a:gd name="T0" fmla="*/ 0 w 64000"/>
                <a:gd name="T1" fmla="*/ 0 h 64000"/>
                <a:gd name="T2" fmla="*/ 0 w 64000"/>
                <a:gd name="T3" fmla="*/ 0 h 64000"/>
                <a:gd name="T4" fmla="*/ 0 w 64000"/>
                <a:gd name="T5" fmla="*/ 0 h 64000"/>
                <a:gd name="T6" fmla="*/ 0 w 64000"/>
                <a:gd name="T7" fmla="*/ 0 h 64000"/>
                <a:gd name="T8" fmla="*/ 0 w 64000"/>
                <a:gd name="T9" fmla="*/ 0 h 64000"/>
                <a:gd name="T10" fmla="*/ 0 w 64000"/>
                <a:gd name="T11" fmla="*/ 0 h 64000"/>
                <a:gd name="T12" fmla="*/ 0 w 64000"/>
                <a:gd name="T13" fmla="*/ 0 h 64000"/>
                <a:gd name="T14" fmla="*/ 0 w 64000"/>
                <a:gd name="T15" fmla="*/ 0 h 64000"/>
                <a:gd name="T16" fmla="*/ 0 w 64000"/>
                <a:gd name="T17" fmla="*/ 0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AutoShape 5"/>
            <p:cNvSpPr>
              <a:spLocks noChangeArrowheads="1"/>
            </p:cNvSpPr>
            <p:nvPr/>
          </p:nvSpPr>
          <p:spPr bwMode="auto">
            <a:xfrm>
              <a:off x="-2030" y="192"/>
              <a:ext cx="2544" cy="2544"/>
            </a:xfrm>
            <a:custGeom>
              <a:avLst/>
              <a:gdLst>
                <a:gd name="T0" fmla="*/ 0 w 64000"/>
                <a:gd name="T1" fmla="*/ 0 h 64000"/>
                <a:gd name="T2" fmla="*/ 0 w 64000"/>
                <a:gd name="T3" fmla="*/ 0 h 64000"/>
                <a:gd name="T4" fmla="*/ 0 w 64000"/>
                <a:gd name="T5" fmla="*/ 0 h 64000"/>
                <a:gd name="T6" fmla="*/ 0 w 64000"/>
                <a:gd name="T7" fmla="*/ 0 h 64000"/>
                <a:gd name="T8" fmla="*/ 0 w 64000"/>
                <a:gd name="T9" fmla="*/ 0 h 64000"/>
                <a:gd name="T10" fmla="*/ 0 w 64000"/>
                <a:gd name="T11" fmla="*/ 0 h 64000"/>
                <a:gd name="T12" fmla="*/ 0 w 64000"/>
                <a:gd name="T13" fmla="*/ 0 h 64000"/>
                <a:gd name="T14" fmla="*/ 0 w 64000"/>
                <a:gd name="T15" fmla="*/ 0 h 64000"/>
                <a:gd name="T16" fmla="*/ 0 w 64000"/>
                <a:gd name="T17" fmla="*/ 0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84998" name="Rectangle 6"/>
          <p:cNvSpPr>
            <a:spLocks noGrp="1" noChangeArrowheads="1"/>
          </p:cNvSpPr>
          <p:nvPr>
            <p:ph type="ctrTitle"/>
          </p:nvPr>
        </p:nvSpPr>
        <p:spPr>
          <a:xfrm>
            <a:off x="1443038" y="985838"/>
            <a:ext cx="7239000" cy="1444625"/>
          </a:xfrm>
        </p:spPr>
        <p:txBody>
          <a:bodyPr/>
          <a:lstStyle>
            <a:lvl1pPr>
              <a:defRPr sz="4000"/>
            </a:lvl1pPr>
          </a:lstStyle>
          <a:p>
            <a:r>
              <a:rPr lang="en-US" altLang="zh-CN"/>
              <a:t>Click to edit Master title style</a:t>
            </a:r>
            <a:endParaRPr lang="zh-CN" altLang="en-US"/>
          </a:p>
        </p:txBody>
      </p:sp>
      <p:sp>
        <p:nvSpPr>
          <p:cNvPr id="84999" name="Rectangle 7"/>
          <p:cNvSpPr>
            <a:spLocks noGrp="1" noChangeArrowheads="1"/>
          </p:cNvSpPr>
          <p:nvPr>
            <p:ph type="subTitle" idx="1"/>
          </p:nvPr>
        </p:nvSpPr>
        <p:spPr>
          <a:xfrm>
            <a:off x="1443038" y="3427413"/>
            <a:ext cx="7239000" cy="1752600"/>
          </a:xfrm>
        </p:spPr>
        <p:txBody>
          <a:bodyPr/>
          <a:lstStyle>
            <a:lvl1pPr marL="0" indent="0">
              <a:buFont typeface="Wingdings" panose="05000000000000000000" pitchFamily="2" charset="2"/>
              <a:buNone/>
              <a:defRPr/>
            </a:lvl1pPr>
          </a:lstStyle>
          <a:p>
            <a:r>
              <a:rPr lang="en-US" altLang="zh-CN"/>
              <a:t>Click to edit Master subtitle style</a:t>
            </a:r>
            <a:endParaRPr lang="zh-CN" altLang="en-US"/>
          </a:p>
        </p:txBody>
      </p:sp>
      <p:sp>
        <p:nvSpPr>
          <p:cNvPr id="8" name="Rectangle 8"/>
          <p:cNvSpPr>
            <a:spLocks noGrp="1" noChangeArrowheads="1"/>
          </p:cNvSpPr>
          <p:nvPr>
            <p:ph type="dt" sz="half" idx="10"/>
          </p:nvPr>
        </p:nvSpPr>
        <p:spPr/>
        <p:txBody>
          <a:bodyPr/>
          <a:lstStyle>
            <a:lvl1pPr>
              <a:defRPr/>
            </a:lvl1pPr>
          </a:lstStyle>
          <a:p>
            <a:pPr>
              <a:defRPr/>
            </a:pPr>
            <a:fld id="{44BC8E16-2CD8-40B7-88DE-D78787B0B19A}" type="datetime1">
              <a:rPr lang="zh-CN" altLang="en-US"/>
            </a:fld>
            <a:endParaRPr lang="en-US" altLang="zh-CN"/>
          </a:p>
        </p:txBody>
      </p:sp>
      <p:sp>
        <p:nvSpPr>
          <p:cNvPr id="9"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10" name="Rectangle 10"/>
          <p:cNvSpPr>
            <a:spLocks noGrp="1" noChangeArrowheads="1"/>
          </p:cNvSpPr>
          <p:nvPr>
            <p:ph type="sldNum" sz="quarter" idx="12"/>
          </p:nvPr>
        </p:nvSpPr>
        <p:spPr/>
        <p:txBody>
          <a:bodyPr/>
          <a:lstStyle>
            <a:lvl1pPr>
              <a:defRPr/>
            </a:lvl1pPr>
          </a:lstStyle>
          <a:p>
            <a:pPr>
              <a:defRPr/>
            </a:pPr>
            <a:fld id="{99CDB752-D80A-4300-89D3-83D6D5AC54D8}" type="slidenum">
              <a:rPr lang="en-US" altLang="zh-CN"/>
            </a:fld>
            <a:endParaRPr lang="en-US" altLang="zh-CN"/>
          </a:p>
        </p:txBody>
      </p:sp>
    </p:spTree>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Rectangle 8"/>
          <p:cNvSpPr>
            <a:spLocks noGrp="1" noChangeArrowheads="1"/>
          </p:cNvSpPr>
          <p:nvPr>
            <p:ph type="dt" sz="half" idx="10"/>
          </p:nvPr>
        </p:nvSpPr>
        <p:spPr/>
        <p:txBody>
          <a:bodyPr/>
          <a:lstStyle>
            <a:lvl1pPr>
              <a:defRPr/>
            </a:lvl1pPr>
          </a:lstStyle>
          <a:p>
            <a:pPr>
              <a:defRPr/>
            </a:pPr>
            <a:fld id="{8E8ACFC3-36F2-4F82-AE4F-3F90DED890CE}" type="datetime1">
              <a:rPr lang="zh-CN" altLang="en-US"/>
            </a:fld>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2B1B823A-A4C3-4F88-9171-448DC983CFA6}" type="slidenum">
              <a:rPr lang="en-US" altLang="zh-CN"/>
            </a:fld>
            <a:endParaRPr lang="en-US" altLang="zh-CN"/>
          </a:p>
        </p:txBody>
      </p:sp>
    </p:spTree>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6413" y="301625"/>
            <a:ext cx="1827212" cy="564038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1370013" y="301625"/>
            <a:ext cx="5334000" cy="564038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Rectangle 8"/>
          <p:cNvSpPr>
            <a:spLocks noGrp="1" noChangeArrowheads="1"/>
          </p:cNvSpPr>
          <p:nvPr>
            <p:ph type="dt" sz="half" idx="10"/>
          </p:nvPr>
        </p:nvSpPr>
        <p:spPr/>
        <p:txBody>
          <a:bodyPr/>
          <a:lstStyle>
            <a:lvl1pPr>
              <a:defRPr/>
            </a:lvl1pPr>
          </a:lstStyle>
          <a:p>
            <a:pPr>
              <a:defRPr/>
            </a:pPr>
            <a:fld id="{E31B1F04-6B01-4DB0-B574-B0CDF29CDC3D}" type="datetime1">
              <a:rPr lang="zh-CN" altLang="en-US"/>
            </a:fld>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2689158E-7DCD-4BD6-B629-660D43B9FE64}" type="slidenum">
              <a:rPr lang="en-US" altLang="zh-CN"/>
            </a:fld>
            <a:endParaRPr lang="en-US" altLang="zh-CN"/>
          </a:p>
        </p:txBody>
      </p:sp>
    </p:spTree>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013" y="301625"/>
            <a:ext cx="7313612"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1370013" y="1827213"/>
            <a:ext cx="7313612" cy="19812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1370013" y="3960813"/>
            <a:ext cx="7313612" cy="19812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Rectangle 8"/>
          <p:cNvSpPr>
            <a:spLocks noGrp="1" noChangeArrowheads="1"/>
          </p:cNvSpPr>
          <p:nvPr>
            <p:ph type="dt" sz="half" idx="10"/>
          </p:nvPr>
        </p:nvSpPr>
        <p:spPr/>
        <p:txBody>
          <a:bodyPr/>
          <a:lstStyle>
            <a:lvl1pPr>
              <a:defRPr/>
            </a:lvl1pPr>
          </a:lstStyle>
          <a:p>
            <a:pPr>
              <a:defRPr/>
            </a:pPr>
            <a:fld id="{884176E3-FBBB-4340-A0ED-1837F83EECFB}" type="datetime1">
              <a:rPr lang="zh-CN" altLang="en-US"/>
            </a:fld>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CFAE2010-65B4-4191-9B19-4E38E0D8F124}" type="slidenum">
              <a:rPr lang="en-US" altLang="zh-CN"/>
            </a:fld>
            <a:endParaRPr lang="en-US" altLang="zh-CN"/>
          </a:p>
        </p:txBody>
      </p:sp>
    </p:spTree>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0013" y="301625"/>
            <a:ext cx="7313612" cy="1143000"/>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1370013" y="1827213"/>
            <a:ext cx="3579812" cy="19812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quarter" idx="2"/>
          </p:nvPr>
        </p:nvSpPr>
        <p:spPr>
          <a:xfrm>
            <a:off x="5102225" y="1827213"/>
            <a:ext cx="3581400" cy="19812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half" idx="3"/>
          </p:nvPr>
        </p:nvSpPr>
        <p:spPr>
          <a:xfrm>
            <a:off x="1370013" y="3960813"/>
            <a:ext cx="7313612" cy="19812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Rectangle 8"/>
          <p:cNvSpPr>
            <a:spLocks noGrp="1" noChangeArrowheads="1"/>
          </p:cNvSpPr>
          <p:nvPr>
            <p:ph type="dt" sz="half" idx="10"/>
          </p:nvPr>
        </p:nvSpPr>
        <p:spPr/>
        <p:txBody>
          <a:bodyPr/>
          <a:lstStyle>
            <a:lvl1pPr>
              <a:defRPr/>
            </a:lvl1pPr>
          </a:lstStyle>
          <a:p>
            <a:pPr>
              <a:defRPr/>
            </a:pPr>
            <a:fld id="{4C87351D-0736-486B-9378-C771AC89A2C5}" type="datetime1">
              <a:rPr lang="zh-CN" altLang="en-US"/>
            </a:fld>
            <a:endParaRPr lang="en-US" altLang="zh-CN"/>
          </a:p>
        </p:txBody>
      </p:sp>
      <p:sp>
        <p:nvSpPr>
          <p:cNvPr id="7"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8" name="Rectangle 10"/>
          <p:cNvSpPr>
            <a:spLocks noGrp="1" noChangeArrowheads="1"/>
          </p:cNvSpPr>
          <p:nvPr>
            <p:ph type="sldNum" sz="quarter" idx="12"/>
          </p:nvPr>
        </p:nvSpPr>
        <p:spPr/>
        <p:txBody>
          <a:bodyPr/>
          <a:lstStyle>
            <a:lvl1pPr>
              <a:defRPr/>
            </a:lvl1pPr>
          </a:lstStyle>
          <a:p>
            <a:pPr>
              <a:defRPr/>
            </a:pPr>
            <a:fld id="{61AC7CD0-D57B-48F4-BF81-0C9F2F101A6B}" type="slidenum">
              <a:rPr lang="en-US" altLang="zh-CN"/>
            </a:fld>
            <a:endParaRPr lang="en-US" altLang="zh-CN"/>
          </a:p>
        </p:txBody>
      </p:sp>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Rectangle 8"/>
          <p:cNvSpPr>
            <a:spLocks noGrp="1" noChangeArrowheads="1"/>
          </p:cNvSpPr>
          <p:nvPr>
            <p:ph type="dt" sz="half" idx="10"/>
          </p:nvPr>
        </p:nvSpPr>
        <p:spPr/>
        <p:txBody>
          <a:bodyPr/>
          <a:lstStyle>
            <a:lvl1pPr>
              <a:defRPr/>
            </a:lvl1pPr>
          </a:lstStyle>
          <a:p>
            <a:pPr>
              <a:defRPr/>
            </a:pPr>
            <a:fld id="{0280FE9C-8CCB-434E-8535-A00ABDC59534}" type="datetime1">
              <a:rPr lang="zh-CN" altLang="en-US"/>
            </a:fld>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6054D8A8-806E-4D61-8522-D4963E849063}" type="slidenum">
              <a:rPr lang="en-US" altLang="zh-CN"/>
            </a:fld>
            <a:endParaRPr lang="en-US" altLang="zh-CN"/>
          </a:p>
        </p:txBody>
      </p:sp>
    </p:spTree>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endParaRPr lang="en-US" altLang="zh-CN"/>
          </a:p>
        </p:txBody>
      </p:sp>
      <p:sp>
        <p:nvSpPr>
          <p:cNvPr id="4" name="Rectangle 8"/>
          <p:cNvSpPr>
            <a:spLocks noGrp="1" noChangeArrowheads="1"/>
          </p:cNvSpPr>
          <p:nvPr>
            <p:ph type="dt" sz="half" idx="10"/>
          </p:nvPr>
        </p:nvSpPr>
        <p:spPr/>
        <p:txBody>
          <a:bodyPr/>
          <a:lstStyle>
            <a:lvl1pPr>
              <a:defRPr/>
            </a:lvl1pPr>
          </a:lstStyle>
          <a:p>
            <a:pPr>
              <a:defRPr/>
            </a:pPr>
            <a:fld id="{5F4AECEA-F646-43B7-8E86-C4C00FCD81BC}" type="datetime1">
              <a:rPr lang="zh-CN" altLang="en-US"/>
            </a:fld>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B448B253-0CC7-4B7A-96C6-190E29B73D0F}" type="slidenum">
              <a:rPr lang="en-US" altLang="zh-CN"/>
            </a:fld>
            <a:endParaRPr lang="en-US" altLang="zh-CN"/>
          </a:p>
        </p:txBody>
      </p:sp>
    </p:spTree>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Rectangle 8"/>
          <p:cNvSpPr>
            <a:spLocks noGrp="1" noChangeArrowheads="1"/>
          </p:cNvSpPr>
          <p:nvPr>
            <p:ph type="dt" sz="half" idx="10"/>
          </p:nvPr>
        </p:nvSpPr>
        <p:spPr/>
        <p:txBody>
          <a:bodyPr/>
          <a:lstStyle>
            <a:lvl1pPr>
              <a:defRPr/>
            </a:lvl1pPr>
          </a:lstStyle>
          <a:p>
            <a:pPr>
              <a:defRPr/>
            </a:pPr>
            <a:fld id="{6170ADAE-5562-4CB2-A84E-DC4684D02D0D}" type="datetime1">
              <a:rPr lang="zh-CN" altLang="en-US"/>
            </a:fld>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21FBBB0A-B25F-496F-B219-984C2C11ED21}" type="slidenum">
              <a:rPr lang="en-US" altLang="zh-CN"/>
            </a:fld>
            <a:endParaRPr lang="en-US" altLang="zh-CN"/>
          </a:p>
        </p:txBody>
      </p:sp>
    </p:spTree>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Rectangle 8"/>
          <p:cNvSpPr>
            <a:spLocks noGrp="1" noChangeArrowheads="1"/>
          </p:cNvSpPr>
          <p:nvPr>
            <p:ph type="dt" sz="half" idx="10"/>
          </p:nvPr>
        </p:nvSpPr>
        <p:spPr/>
        <p:txBody>
          <a:bodyPr/>
          <a:lstStyle>
            <a:lvl1pPr>
              <a:defRPr/>
            </a:lvl1pPr>
          </a:lstStyle>
          <a:p>
            <a:pPr>
              <a:defRPr/>
            </a:pPr>
            <a:fld id="{2853F40A-1290-4AF8-8F6B-3FDBB8EB87DB}" type="datetime1">
              <a:rPr lang="zh-CN" altLang="en-US"/>
            </a:fld>
            <a:endParaRPr lang="en-US" altLang="zh-CN"/>
          </a:p>
        </p:txBody>
      </p:sp>
      <p:sp>
        <p:nvSpPr>
          <p:cNvPr id="8"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9" name="Rectangle 10"/>
          <p:cNvSpPr>
            <a:spLocks noGrp="1" noChangeArrowheads="1"/>
          </p:cNvSpPr>
          <p:nvPr>
            <p:ph type="sldNum" sz="quarter" idx="12"/>
          </p:nvPr>
        </p:nvSpPr>
        <p:spPr/>
        <p:txBody>
          <a:bodyPr/>
          <a:lstStyle>
            <a:lvl1pPr>
              <a:defRPr/>
            </a:lvl1pPr>
          </a:lstStyle>
          <a:p>
            <a:pPr>
              <a:defRPr/>
            </a:pPr>
            <a:fld id="{1591AA6F-D673-4612-963A-EB57002FFF2E}" type="slidenum">
              <a:rPr lang="en-US" altLang="zh-CN"/>
            </a:fld>
            <a:endParaRPr lang="en-US" altLang="zh-CN"/>
          </a:p>
        </p:txBody>
      </p:sp>
    </p:spTree>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8"/>
          <p:cNvSpPr>
            <a:spLocks noGrp="1" noChangeArrowheads="1"/>
          </p:cNvSpPr>
          <p:nvPr>
            <p:ph type="dt" sz="half" idx="10"/>
          </p:nvPr>
        </p:nvSpPr>
        <p:spPr/>
        <p:txBody>
          <a:bodyPr/>
          <a:lstStyle>
            <a:lvl1pPr>
              <a:defRPr/>
            </a:lvl1pPr>
          </a:lstStyle>
          <a:p>
            <a:pPr>
              <a:defRPr/>
            </a:pPr>
            <a:fld id="{70F9208D-595C-42B2-A03F-7FFFEF5C3925}" type="datetime1">
              <a:rPr lang="zh-CN" altLang="en-US"/>
            </a:fld>
            <a:endParaRPr lang="en-US" altLang="zh-CN"/>
          </a:p>
        </p:txBody>
      </p:sp>
      <p:sp>
        <p:nvSpPr>
          <p:cNvPr id="4"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5" name="Rectangle 10"/>
          <p:cNvSpPr>
            <a:spLocks noGrp="1" noChangeArrowheads="1"/>
          </p:cNvSpPr>
          <p:nvPr>
            <p:ph type="sldNum" sz="quarter" idx="12"/>
          </p:nvPr>
        </p:nvSpPr>
        <p:spPr/>
        <p:txBody>
          <a:bodyPr/>
          <a:lstStyle>
            <a:lvl1pPr>
              <a:defRPr/>
            </a:lvl1pPr>
          </a:lstStyle>
          <a:p>
            <a:pPr>
              <a:defRPr/>
            </a:pPr>
            <a:fld id="{3C51B823-65EE-497F-BC8F-9D2AB40FE22D}" type="slidenum">
              <a:rPr lang="en-US" altLang="zh-CN"/>
            </a:fld>
            <a:endParaRPr lang="en-US" altLang="zh-CN"/>
          </a:p>
        </p:txBody>
      </p:sp>
    </p:spTree>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p:txBody>
          <a:bodyPr/>
          <a:lstStyle>
            <a:lvl1pPr>
              <a:defRPr/>
            </a:lvl1pPr>
          </a:lstStyle>
          <a:p>
            <a:pPr>
              <a:defRPr/>
            </a:pPr>
            <a:fld id="{AACDF348-3E40-4F8D-A447-20D9A262D024}" type="datetime1">
              <a:rPr lang="zh-CN" altLang="en-US"/>
            </a:fld>
            <a:endParaRPr lang="en-US" altLang="zh-CN"/>
          </a:p>
        </p:txBody>
      </p:sp>
      <p:sp>
        <p:nvSpPr>
          <p:cNvPr id="3"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4" name="Rectangle 10"/>
          <p:cNvSpPr>
            <a:spLocks noGrp="1" noChangeArrowheads="1"/>
          </p:cNvSpPr>
          <p:nvPr>
            <p:ph type="sldNum" sz="quarter" idx="12"/>
          </p:nvPr>
        </p:nvSpPr>
        <p:spPr/>
        <p:txBody>
          <a:bodyPr/>
          <a:lstStyle>
            <a:lvl1pPr>
              <a:defRPr/>
            </a:lvl1pPr>
          </a:lstStyle>
          <a:p>
            <a:pPr>
              <a:defRPr/>
            </a:pPr>
            <a:fld id="{AF700994-928F-411A-82C1-3D18928ECB45}" type="slidenum">
              <a:rPr lang="en-US" altLang="zh-CN"/>
            </a:fld>
            <a:endParaRPr lang="en-US" altLang="zh-CN"/>
          </a:p>
        </p:txBody>
      </p:sp>
    </p:spTree>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endParaRPr lang="en-US" altLang="zh-CN"/>
          </a:p>
        </p:txBody>
      </p:sp>
      <p:sp>
        <p:nvSpPr>
          <p:cNvPr id="5" name="Rectangle 8"/>
          <p:cNvSpPr>
            <a:spLocks noGrp="1" noChangeArrowheads="1"/>
          </p:cNvSpPr>
          <p:nvPr>
            <p:ph type="dt" sz="half" idx="10"/>
          </p:nvPr>
        </p:nvSpPr>
        <p:spPr/>
        <p:txBody>
          <a:bodyPr/>
          <a:lstStyle>
            <a:lvl1pPr>
              <a:defRPr/>
            </a:lvl1pPr>
          </a:lstStyle>
          <a:p>
            <a:pPr>
              <a:defRPr/>
            </a:pPr>
            <a:fld id="{9D0CA07E-9646-4104-AD1E-24B7435DB4CD}" type="datetime1">
              <a:rPr lang="zh-CN" altLang="en-US"/>
            </a:fld>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E60B408D-6E8A-4ADF-B97B-A093591774D1}" type="slidenum">
              <a:rPr lang="en-US" altLang="zh-CN"/>
            </a:fld>
            <a:endParaRPr lang="en-US" altLang="zh-CN"/>
          </a:p>
        </p:txBody>
      </p:sp>
    </p:spTree>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endParaRPr lang="en-US" altLang="zh-CN"/>
          </a:p>
        </p:txBody>
      </p:sp>
      <p:sp>
        <p:nvSpPr>
          <p:cNvPr id="5" name="Rectangle 8"/>
          <p:cNvSpPr>
            <a:spLocks noGrp="1" noChangeArrowheads="1"/>
          </p:cNvSpPr>
          <p:nvPr>
            <p:ph type="dt" sz="half" idx="10"/>
          </p:nvPr>
        </p:nvSpPr>
        <p:spPr/>
        <p:txBody>
          <a:bodyPr/>
          <a:lstStyle>
            <a:lvl1pPr>
              <a:defRPr/>
            </a:lvl1pPr>
          </a:lstStyle>
          <a:p>
            <a:pPr>
              <a:defRPr/>
            </a:pPr>
            <a:fld id="{E70FED88-CEB3-4873-A331-C5976CAE5A8A}" type="datetime1">
              <a:rPr lang="zh-CN" altLang="en-US"/>
            </a:fld>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3069F61A-55D2-46D4-A2E0-2634469BFD9D}" type="slidenum">
              <a:rPr lang="en-US" altLang="zh-CN"/>
            </a:fld>
            <a:endParaRPr lang="en-US" altLang="zh-CN"/>
          </a:p>
        </p:txBody>
      </p:sp>
    </p:spTree>
  </p:cSld>
  <p:clrMapOvr>
    <a:masterClrMapping/>
  </p:clrMapOvr>
  <p:transition>
    <p:dissolv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3238500" y="0"/>
            <a:ext cx="11925300" cy="3810000"/>
            <a:chOff x="-2040" y="0"/>
            <a:chExt cx="7512" cy="2400"/>
          </a:xfrm>
        </p:grpSpPr>
        <p:sp>
          <p:nvSpPr>
            <p:cNvPr id="1032" name="AutoShape 3"/>
            <p:cNvSpPr>
              <a:spLocks noChangeArrowheads="1"/>
            </p:cNvSpPr>
            <p:nvPr/>
          </p:nvSpPr>
          <p:spPr bwMode="auto">
            <a:xfrm>
              <a:off x="-2040" y="432"/>
              <a:ext cx="2592" cy="1968"/>
            </a:xfrm>
            <a:custGeom>
              <a:avLst/>
              <a:gdLst>
                <a:gd name="T0" fmla="*/ 0 w 64000"/>
                <a:gd name="T1" fmla="*/ 0 h 64000"/>
                <a:gd name="T2" fmla="*/ 0 w 64000"/>
                <a:gd name="T3" fmla="*/ 0 h 64000"/>
                <a:gd name="T4" fmla="*/ 0 w 64000"/>
                <a:gd name="T5" fmla="*/ 0 h 64000"/>
                <a:gd name="T6" fmla="*/ 0 w 64000"/>
                <a:gd name="T7" fmla="*/ 0 h 64000"/>
                <a:gd name="T8" fmla="*/ 0 w 64000"/>
                <a:gd name="T9" fmla="*/ 0 h 64000"/>
                <a:gd name="T10" fmla="*/ 0 w 64000"/>
                <a:gd name="T11" fmla="*/ 0 h 64000"/>
                <a:gd name="T12" fmla="*/ 0 w 64000"/>
                <a:gd name="T13" fmla="*/ 0 h 64000"/>
                <a:gd name="T14" fmla="*/ 0 w 64000"/>
                <a:gd name="T15" fmla="*/ 0 h 64000"/>
                <a:gd name="T16" fmla="*/ 0 w 64000"/>
                <a:gd name="T17" fmla="*/ 0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3" name="AutoShape 4"/>
            <p:cNvSpPr>
              <a:spLocks noChangeArrowheads="1"/>
            </p:cNvSpPr>
            <p:nvPr/>
          </p:nvSpPr>
          <p:spPr bwMode="auto">
            <a:xfrm>
              <a:off x="-1528" y="0"/>
              <a:ext cx="1949" cy="1987"/>
            </a:xfrm>
            <a:custGeom>
              <a:avLst/>
              <a:gdLst>
                <a:gd name="T0" fmla="*/ 0 w 64000"/>
                <a:gd name="T1" fmla="*/ 0 h 64000"/>
                <a:gd name="T2" fmla="*/ 0 w 64000"/>
                <a:gd name="T3" fmla="*/ 0 h 64000"/>
                <a:gd name="T4" fmla="*/ 0 w 64000"/>
                <a:gd name="T5" fmla="*/ 0 h 64000"/>
                <a:gd name="T6" fmla="*/ 0 w 64000"/>
                <a:gd name="T7" fmla="*/ 0 h 64000"/>
                <a:gd name="T8" fmla="*/ 0 w 64000"/>
                <a:gd name="T9" fmla="*/ 0 h 64000"/>
                <a:gd name="T10" fmla="*/ 0 w 64000"/>
                <a:gd name="T11" fmla="*/ 0 h 64000"/>
                <a:gd name="T12" fmla="*/ 0 w 64000"/>
                <a:gd name="T13" fmla="*/ 0 h 64000"/>
                <a:gd name="T14" fmla="*/ 0 w 64000"/>
                <a:gd name="T15" fmla="*/ 0 h 64000"/>
                <a:gd name="T16" fmla="*/ 0 w 64000"/>
                <a:gd name="T17" fmla="*/ 0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4" name="Line 5"/>
            <p:cNvSpPr>
              <a:spLocks noChangeShapeType="1"/>
            </p:cNvSpPr>
            <p:nvPr/>
          </p:nvSpPr>
          <p:spPr bwMode="auto">
            <a:xfrm>
              <a:off x="864" y="960"/>
              <a:ext cx="460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27" name="Rectangle 6"/>
          <p:cNvSpPr>
            <a:spLocks noGrp="1" noChangeArrowheads="1"/>
          </p:cNvSpPr>
          <p:nvPr>
            <p:ph type="title"/>
          </p:nvPr>
        </p:nvSpPr>
        <p:spPr bwMode="auto">
          <a:xfrm>
            <a:off x="1370013" y="301625"/>
            <a:ext cx="73136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1028" name="Rectangle 7"/>
          <p:cNvSpPr>
            <a:spLocks noGrp="1" noChangeArrowheads="1"/>
          </p:cNvSpPr>
          <p:nvPr>
            <p:ph type="body" idx="1"/>
          </p:nvPr>
        </p:nvSpPr>
        <p:spPr bwMode="auto">
          <a:xfrm>
            <a:off x="1370013" y="1827213"/>
            <a:ext cx="731361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3976"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vl1pPr>
          </a:lstStyle>
          <a:p>
            <a:pPr>
              <a:defRPr/>
            </a:pPr>
            <a:fld id="{2CC26286-696E-413A-9A86-CD4C8D75DA5E}" type="datetime1">
              <a:rPr lang="zh-CN" altLang="en-US"/>
            </a:fld>
            <a:endParaRPr lang="en-US" altLang="zh-CN"/>
          </a:p>
        </p:txBody>
      </p:sp>
      <p:sp>
        <p:nvSpPr>
          <p:cNvPr id="83977"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vl1pPr>
          </a:lstStyle>
          <a:p>
            <a:pPr>
              <a:defRPr/>
            </a:pPr>
            <a:r>
              <a:rPr lang="zh-CN" altLang="en-US"/>
              <a:t>信息隐藏与数字水印</a:t>
            </a:r>
            <a:endParaRPr lang="en-US" altLang="zh-CN"/>
          </a:p>
        </p:txBody>
      </p:sp>
      <p:sp>
        <p:nvSpPr>
          <p:cNvPr id="83978"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F543D9AF-110F-4E0E-97B2-6387383A19F2}"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dissolve/>
  </p:transition>
  <p:hf hd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l" rtl="0" eaLnBrk="1" fontAlgn="base" hangingPunct="1">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eaLnBrk="1" fontAlgn="base" hangingPunct="1">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6pPr>
      <a:lvl7pPr marL="2971800" indent="-228600" algn="l" rtl="0" eaLnBrk="1" fontAlgn="base" hangingPunct="1">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7pPr>
      <a:lvl8pPr marL="3429000" indent="-228600" algn="l" rtl="0" eaLnBrk="1" fontAlgn="base" hangingPunct="1">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8pPr>
      <a:lvl9pPr marL="3886200" indent="-228600" algn="l" rtl="0" eaLnBrk="1" fontAlgn="base" hangingPunct="1">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5.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hyperlink" Target="https://www.pcmag.com/news/369096/google-we-dont-scrape-websites-for-song-lyric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hyperlink" Target="http://www.jjtc.com/Steganography/toolmatrix.htm"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hyperlink" Target="http://www.mindmeters.com/showlog.asp?log_id=6895" TargetMode="External"/><Relationship Id="rId2" Type="http://schemas.openxmlformats.org/officeDocument/2006/relationships/image" Target="../media/image2.jpe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oleObject" Target="../embeddings/oleObject5.bin"/><Relationship Id="rId2" Type="http://schemas.openxmlformats.org/officeDocument/2006/relationships/image" Target="../media/image41.png"/><Relationship Id="rId1" Type="http://schemas.openxmlformats.org/officeDocument/2006/relationships/oleObject" Target="../embeddings/oleObject4.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image" Target="../media/image43.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microsoft.com/office/2007/relationships/media" Target="file:///E:\My%20Documents\&#21271;&#20140;&#24066;&#29256;&#26435;&#23616;\CBCPS&#28436;&#31034;.avi" TargetMode="External"/><Relationship Id="rId1" Type="http://schemas.openxmlformats.org/officeDocument/2006/relationships/video" Target="file:///E:\My%20Documents\&#21271;&#20140;&#24066;&#29256;&#26435;&#23616;\CBCPS&#28436;&#31034;.avi"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hyperlink" Target="https://binded.com/"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835660" y="530860"/>
            <a:ext cx="8345170" cy="1991995"/>
          </a:xfrm>
        </p:spPr>
        <p:txBody>
          <a:bodyPr/>
          <a:lstStyle/>
          <a:p>
            <a:pPr eaLnBrk="1" hangingPunct="1"/>
            <a:r>
              <a:rPr lang="en-US" altLang="zh-CN"/>
              <a:t>1</a:t>
            </a:r>
            <a:r>
              <a:rPr lang="zh-CN" altLang="en-US"/>
              <a:t>概论</a:t>
            </a:r>
            <a:endParaRPr lang="zh-CN" altLang="en-US"/>
          </a:p>
        </p:txBody>
      </p:sp>
      <p:sp>
        <p:nvSpPr>
          <p:cNvPr id="4099" name="Rectangle 3" descr="Rectangle: Click to edit Master text styles&#10;Second level&#10;Third level&#10;Fourth level&#10;Fifth level"/>
          <p:cNvSpPr>
            <a:spLocks noGrp="1" noChangeArrowheads="1"/>
          </p:cNvSpPr>
          <p:nvPr>
            <p:ph type="subTitle" idx="1"/>
          </p:nvPr>
        </p:nvSpPr>
        <p:spPr>
          <a:xfrm>
            <a:off x="985520" y="2356485"/>
            <a:ext cx="6786880" cy="3282315"/>
          </a:xfrm>
        </p:spPr>
        <p:txBody>
          <a:bodyPr/>
          <a:lstStyle/>
          <a:p>
            <a:pPr algn="ctr" eaLnBrk="1" hangingPunct="1"/>
            <a:r>
              <a:rPr lang="zh-CN" altLang="en-US"/>
              <a:t>雷敏</a:t>
            </a:r>
            <a:endParaRPr lang="en-US" altLang="zh-CN"/>
          </a:p>
          <a:p>
            <a:pPr algn="ctr" eaLnBrk="1" hangingPunct="1"/>
            <a:r>
              <a:rPr lang="zh-CN" altLang="en-US"/>
              <a:t>北京邮电大学 网络空间安全学院</a:t>
            </a:r>
            <a:endParaRPr lang="zh-CN" altLang="en-US"/>
          </a:p>
          <a:p>
            <a:pPr algn="ctr" eaLnBrk="1" hangingPunct="1"/>
            <a:r>
              <a:rPr lang="en-US" altLang="zh-CN"/>
              <a:t>leimin@bupt.edu.cn</a:t>
            </a:r>
            <a:endParaRPr lang="en-US" altLang="zh-CN"/>
          </a:p>
          <a:p>
            <a:pPr algn="ctr" eaLnBrk="1" hangingPunct="1"/>
            <a:endParaRPr lang="zh-CN" altLang="en-US"/>
          </a:p>
        </p:txBody>
      </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Title 1"/>
          <p:cNvSpPr>
            <a:spLocks noGrp="1"/>
          </p:cNvSpPr>
          <p:nvPr>
            <p:ph type="title"/>
          </p:nvPr>
        </p:nvSpPr>
        <p:spPr/>
        <p:txBody>
          <a:bodyPr vert="horz" wrap="square" anchor="b"/>
          <a:p>
            <a:r>
              <a:rPr lang="zh-CN" altLang="en-US"/>
              <a:t>隐写术的应用</a:t>
            </a:r>
            <a:endParaRPr lang="zh-CN" altLang="en-US"/>
          </a:p>
        </p:txBody>
      </p:sp>
      <p:sp>
        <p:nvSpPr>
          <p:cNvPr id="11267" name="Content Placeholder 2"/>
          <p:cNvSpPr>
            <a:spLocks noGrp="1"/>
          </p:cNvSpPr>
          <p:nvPr>
            <p:ph idx="1"/>
          </p:nvPr>
        </p:nvSpPr>
        <p:spPr>
          <a:xfrm>
            <a:off x="539750" y="1628775"/>
            <a:ext cx="8064500" cy="4114800"/>
          </a:xfrm>
        </p:spPr>
        <p:txBody>
          <a:bodyPr vert="horz" wrap="square" anchor="t"/>
          <a:p>
            <a:r>
              <a:rPr lang="zh-CN" altLang="en-US" dirty="0"/>
              <a:t>场景</a:t>
            </a:r>
            <a:endParaRPr lang="en-US" altLang="zh-CN" dirty="0"/>
          </a:p>
          <a:p>
            <a:pPr lvl="1"/>
            <a:r>
              <a:rPr lang="en-US" altLang="zh-CN" dirty="0"/>
              <a:t>Alice</a:t>
            </a:r>
            <a:r>
              <a:rPr lang="zh-CN" altLang="en-US" dirty="0"/>
              <a:t>要秘密地传送一副的图像给</a:t>
            </a:r>
            <a:r>
              <a:rPr lang="en-US" altLang="zh-CN" dirty="0"/>
              <a:t>Bob</a:t>
            </a:r>
            <a:endParaRPr lang="en-US" altLang="zh-CN" dirty="0"/>
          </a:p>
          <a:p>
            <a:pPr lvl="1"/>
            <a:r>
              <a:rPr lang="en-US" altLang="zh-CN" dirty="0"/>
              <a:t>Alice</a:t>
            </a:r>
            <a:r>
              <a:rPr lang="zh-CN" altLang="en-US" dirty="0"/>
              <a:t>选用隐写工具把秘密图像“嵌入”载体图像</a:t>
            </a:r>
            <a:endParaRPr lang="en-US" altLang="zh-CN" dirty="0"/>
          </a:p>
          <a:p>
            <a:pPr lvl="1"/>
            <a:r>
              <a:rPr lang="en-US" altLang="zh-CN" dirty="0"/>
              <a:t>Bob</a:t>
            </a:r>
            <a:r>
              <a:rPr lang="zh-CN" altLang="en-US" dirty="0"/>
              <a:t>使用同类工具从载体中恢复秘密图像</a:t>
            </a:r>
            <a:endParaRPr lang="en-US" altLang="zh-CN" dirty="0"/>
          </a:p>
        </p:txBody>
      </p:sp>
      <p:sp>
        <p:nvSpPr>
          <p:cNvPr id="11268" name="Date Placeholder 3"/>
          <p:cNvSpPr txBox="1">
            <a:spLocks noGrp="1"/>
          </p:cNvSpPr>
          <p:nvPr/>
        </p:nvSpPr>
        <p:spPr>
          <a:xfrm>
            <a:off x="457200" y="6248400"/>
            <a:ext cx="2133600" cy="457200"/>
          </a:xfrm>
          <a:prstGeom prst="rect">
            <a:avLst/>
          </a:prstGeom>
          <a:noFill/>
          <a:ln w="9525">
            <a:noFill/>
          </a:ln>
        </p:spPr>
        <p:txBody>
          <a:bodyPr anchor="b"/>
          <a:p>
            <a:fld id="{BB962C8B-B14F-4D97-AF65-F5344CB8AC3E}" type="datetime1">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11269" name="Footer Placeholder 4"/>
          <p:cNvSpPr txBox="1">
            <a:spLocks noGrp="1"/>
          </p:cNvSpPr>
          <p:nvPr/>
        </p:nvSpPr>
        <p:spPr>
          <a:xfrm>
            <a:off x="3124200" y="6248400"/>
            <a:ext cx="2895600" cy="457200"/>
          </a:xfrm>
          <a:prstGeom prst="rect">
            <a:avLst/>
          </a:prstGeom>
          <a:noFill/>
          <a:ln w="9525">
            <a:noFill/>
          </a:ln>
        </p:spPr>
        <p:txBody>
          <a:bodyPr anchor="b"/>
          <a:p>
            <a:pPr algn="ctr"/>
            <a:endParaRPr lang="en-US" altLang="x-none" sz="1200" dirty="0">
              <a:latin typeface="Tahoma" panose="020B0604030504040204" pitchFamily="34" charset="0"/>
            </a:endParaRPr>
          </a:p>
        </p:txBody>
      </p:sp>
      <p:sp>
        <p:nvSpPr>
          <p:cNvPr id="11270" name="Slide Number Placeholder 5"/>
          <p:cNvSpPr txBox="1">
            <a:spLocks noGrp="1"/>
          </p:cNvSpPr>
          <p:nvPr/>
        </p:nvSpPr>
        <p:spPr>
          <a:xfrm>
            <a:off x="6553200" y="6248400"/>
            <a:ext cx="2133600" cy="457200"/>
          </a:xfrm>
          <a:prstGeom prst="rect">
            <a:avLst/>
          </a:prstGeom>
          <a:noFill/>
          <a:ln w="9525">
            <a:noFill/>
          </a:ln>
        </p:spPr>
        <p:txBody>
          <a:bodyPr anchor="b"/>
          <a:p>
            <a:pPr algn="r"/>
            <a:fld id="{9A0DB2DC-4C9A-4742-B13C-FB6460FD3503}" type="slidenum">
              <a:rPr lang="zh-CN" altLang="en-US" sz="1200" dirty="0">
                <a:latin typeface="Tahoma" panose="020B0604030504040204" pitchFamily="34" charset="0"/>
              </a:rPr>
            </a:fld>
            <a:endParaRPr lang="zh-CN" altLang="en-US" sz="1200" dirty="0">
              <a:latin typeface="Tahoma" panose="020B0604030504040204" pitchFamily="34" charset="0"/>
            </a:endParaRPr>
          </a:p>
        </p:txBody>
      </p:sp>
      <p:grpSp>
        <p:nvGrpSpPr>
          <p:cNvPr id="11271" name="组合 11270"/>
          <p:cNvGrpSpPr/>
          <p:nvPr/>
        </p:nvGrpSpPr>
        <p:grpSpPr>
          <a:xfrm>
            <a:off x="611188" y="3789363"/>
            <a:ext cx="8064500" cy="3049587"/>
            <a:chOff x="0" y="0"/>
            <a:chExt cx="5080" cy="1921"/>
          </a:xfrm>
        </p:grpSpPr>
        <p:graphicFrame>
          <p:nvGraphicFramePr>
            <p:cNvPr id="11272" name="内容占位符 11271"/>
            <p:cNvGraphicFramePr>
              <a:graphicFrameLocks noChangeAspect="1"/>
            </p:cNvGraphicFramePr>
            <p:nvPr>
              <p:ph sz="half" idx="2"/>
            </p:nvPr>
          </p:nvGraphicFramePr>
          <p:xfrm>
            <a:off x="0" y="409"/>
            <a:ext cx="5080" cy="1512"/>
          </p:xfrm>
          <a:graphic>
            <a:graphicData uri="http://schemas.openxmlformats.org/presentationml/2006/ole">
              <mc:AlternateContent xmlns:mc="http://schemas.openxmlformats.org/markup-compatibility/2006">
                <mc:Choice xmlns:v="urn:schemas-microsoft-com:vml" Requires="v">
                  <p:oleObj spid="_x0000_s3076" name="" r:id="rId1" imgW="8364855" imgH="2494915" progId="Visio.Drawing.11">
                    <p:embed/>
                  </p:oleObj>
                </mc:Choice>
                <mc:Fallback>
                  <p:oleObj name="" r:id="rId1" imgW="8364855" imgH="2494915" progId="Visio.Drawing.11">
                    <p:embed/>
                    <p:pic>
                      <p:nvPicPr>
                        <p:cNvPr id="0" name="图片 3075"/>
                        <p:cNvPicPr/>
                        <p:nvPr/>
                      </p:nvPicPr>
                      <p:blipFill>
                        <a:blip r:embed="rId2"/>
                        <a:stretch>
                          <a:fillRect/>
                        </a:stretch>
                      </p:blipFill>
                      <p:spPr>
                        <a:xfrm>
                          <a:off x="0" y="409"/>
                          <a:ext cx="5080" cy="1512"/>
                        </a:xfrm>
                        <a:prstGeom prst="rect">
                          <a:avLst/>
                        </a:prstGeom>
                        <a:noFill/>
                        <a:ln w="38100">
                          <a:miter/>
                        </a:ln>
                      </p:spPr>
                    </p:pic>
                  </p:oleObj>
                </mc:Fallback>
              </mc:AlternateContent>
            </a:graphicData>
          </a:graphic>
        </p:graphicFrame>
        <p:sp>
          <p:nvSpPr>
            <p:cNvPr id="11273" name="文本框 11272"/>
            <p:cNvSpPr txBox="1"/>
            <p:nvPr/>
          </p:nvSpPr>
          <p:spPr>
            <a:xfrm>
              <a:off x="771" y="0"/>
              <a:ext cx="694" cy="404"/>
            </a:xfrm>
            <a:prstGeom prst="rect">
              <a:avLst/>
            </a:prstGeom>
            <a:noFill/>
            <a:ln w="9525">
              <a:noFill/>
            </a:ln>
          </p:spPr>
          <p:txBody>
            <a:bodyPr wrap="none" anchor="t">
              <a:spAutoFit/>
            </a:bodyPr>
            <a:p>
              <a:pPr algn="ctr" eaLnBrk="0" hangingPunct="0"/>
              <a:r>
                <a:rPr lang="zh-CN" altLang="en-US" sz="3600" b="1" dirty="0">
                  <a:solidFill>
                    <a:schemeClr val="tx2"/>
                  </a:solidFill>
                  <a:latin typeface="FuturaA Md BT" charset="0"/>
                </a:rPr>
                <a:t>隐藏</a:t>
              </a:r>
              <a:endParaRPr lang="zh-CN" altLang="en-US" sz="3600" b="1" dirty="0">
                <a:solidFill>
                  <a:schemeClr val="tx2"/>
                </a:solidFill>
                <a:latin typeface="FuturaA Md BT" charset="0"/>
              </a:endParaRPr>
            </a:p>
          </p:txBody>
        </p:sp>
      </p:gr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charRg st="0" end="3"/>
                                            </p:txEl>
                                          </p:spTgt>
                                        </p:tgtEl>
                                        <p:attrNameLst>
                                          <p:attrName>style.visibility</p:attrName>
                                        </p:attrNameLst>
                                      </p:cBhvr>
                                      <p:to>
                                        <p:strVal val="visible"/>
                                      </p:to>
                                    </p:set>
                                    <p:anim calcmode="lin" valueType="num">
                                      <p:cBhvr additive="base">
                                        <p:cTn id="7" dur="500" fill="hold"/>
                                        <p:tgtEl>
                                          <p:spTgt spid="11267">
                                            <p:txEl>
                                              <p:charRg st="0"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charRg st="0"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charRg st="3" end="24"/>
                                            </p:txEl>
                                          </p:spTgt>
                                        </p:tgtEl>
                                        <p:attrNameLst>
                                          <p:attrName>style.visibility</p:attrName>
                                        </p:attrNameLst>
                                      </p:cBhvr>
                                      <p:to>
                                        <p:strVal val="visible"/>
                                      </p:to>
                                    </p:set>
                                    <p:anim calcmode="lin" valueType="num">
                                      <p:cBhvr additive="base">
                                        <p:cTn id="13" dur="500" fill="hold"/>
                                        <p:tgtEl>
                                          <p:spTgt spid="11267">
                                            <p:txEl>
                                              <p:charRg st="3" end="2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charRg st="3" end="2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charRg st="24" end="49"/>
                                            </p:txEl>
                                          </p:spTgt>
                                        </p:tgtEl>
                                        <p:attrNameLst>
                                          <p:attrName>style.visibility</p:attrName>
                                        </p:attrNameLst>
                                      </p:cBhvr>
                                      <p:to>
                                        <p:strVal val="visible"/>
                                      </p:to>
                                    </p:set>
                                    <p:anim calcmode="lin" valueType="num">
                                      <p:cBhvr additive="base">
                                        <p:cTn id="19" dur="500" fill="hold"/>
                                        <p:tgtEl>
                                          <p:spTgt spid="11267">
                                            <p:txEl>
                                              <p:charRg st="24" end="4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charRg st="24" end="4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charRg st="49" end="69"/>
                                            </p:txEl>
                                          </p:spTgt>
                                        </p:tgtEl>
                                        <p:attrNameLst>
                                          <p:attrName>style.visibility</p:attrName>
                                        </p:attrNameLst>
                                      </p:cBhvr>
                                      <p:to>
                                        <p:strVal val="visible"/>
                                      </p:to>
                                    </p:set>
                                    <p:anim calcmode="lin" valueType="num">
                                      <p:cBhvr additive="base">
                                        <p:cTn id="25" dur="500" fill="hold"/>
                                        <p:tgtEl>
                                          <p:spTgt spid="11267">
                                            <p:txEl>
                                              <p:charRg st="49" end="6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charRg st="49" end="6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ldLvl="5"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9"/>
          <p:cNvSpPr txBox="1">
            <a:spLocks noGrp="1"/>
          </p:cNvSpPr>
          <p:nvPr/>
        </p:nvSpPr>
        <p:spPr>
          <a:xfrm>
            <a:off x="3124200" y="6248400"/>
            <a:ext cx="2895600" cy="457200"/>
          </a:xfrm>
          <a:prstGeom prst="rect">
            <a:avLst/>
          </a:prstGeom>
          <a:noFill/>
          <a:ln w="9525">
            <a:noFill/>
          </a:ln>
        </p:spPr>
        <p:txBody>
          <a:bodyPr anchor="b"/>
          <a:p>
            <a:pPr algn="ctr"/>
            <a:endParaRPr lang="en-US" altLang="x-none" sz="1200" dirty="0">
              <a:latin typeface="Tahoma" panose="020B0604030504040204" pitchFamily="34" charset="0"/>
            </a:endParaRPr>
          </a:p>
        </p:txBody>
      </p:sp>
      <p:sp>
        <p:nvSpPr>
          <p:cNvPr id="17411" name="Rectangle 10"/>
          <p:cNvSpPr txBox="1">
            <a:spLocks noGrp="1"/>
          </p:cNvSpPr>
          <p:nvPr/>
        </p:nvSpPr>
        <p:spPr>
          <a:xfrm>
            <a:off x="6553200" y="6248400"/>
            <a:ext cx="2133600" cy="457200"/>
          </a:xfrm>
          <a:prstGeom prst="rect">
            <a:avLst/>
          </a:prstGeom>
          <a:noFill/>
          <a:ln w="9525">
            <a:noFill/>
          </a:ln>
        </p:spPr>
        <p:txBody>
          <a:bodyPr anchor="b"/>
          <a:p>
            <a:pPr algn="r"/>
            <a:fld id="{9A0DB2DC-4C9A-4742-B13C-FB6460FD3503}" type="slidenum">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17412" name="Rectangle 1026"/>
          <p:cNvSpPr>
            <a:spLocks noGrp="1"/>
          </p:cNvSpPr>
          <p:nvPr>
            <p:ph type="title"/>
          </p:nvPr>
        </p:nvSpPr>
        <p:spPr/>
        <p:txBody>
          <a:bodyPr vert="horz" wrap="square" anchor="b"/>
          <a:p>
            <a:pPr eaLnBrk="1" hangingPunct="1"/>
            <a:r>
              <a:rPr lang="zh-CN" altLang="en-US"/>
              <a:t>主要内容</a:t>
            </a:r>
            <a:endParaRPr lang="zh-CN" altLang="en-US"/>
          </a:p>
        </p:txBody>
      </p:sp>
      <p:sp>
        <p:nvSpPr>
          <p:cNvPr id="17413" name="Rectangle 1027" descr="Rectangle: Click to edit Master text styles&#13;&#10;Second level&#13;&#10;Third level&#13;&#10;Fourth level&#13;&#10;Fifth level"/>
          <p:cNvSpPr>
            <a:spLocks noGrp="1"/>
          </p:cNvSpPr>
          <p:nvPr>
            <p:ph idx="1"/>
          </p:nvPr>
        </p:nvSpPr>
        <p:spPr>
          <a:xfrm>
            <a:off x="396875" y="1643063"/>
            <a:ext cx="8461375" cy="4400550"/>
          </a:xfrm>
        </p:spPr>
        <p:txBody>
          <a:bodyPr vert="horz" wrap="square" anchor="t"/>
          <a:p>
            <a:pPr eaLnBrk="1" hangingPunct="1">
              <a:lnSpc>
                <a:spcPct val="140000"/>
              </a:lnSpc>
            </a:pPr>
            <a:r>
              <a:rPr lang="zh-CN" altLang="en-US" sz="2000" dirty="0"/>
              <a:t>隐写学</a:t>
            </a:r>
            <a:r>
              <a:rPr lang="en-US" altLang="zh-CN" sz="2000" dirty="0"/>
              <a:t>(Steganology)</a:t>
            </a:r>
            <a:endParaRPr lang="en-US" altLang="zh-CN" sz="2000" dirty="0"/>
          </a:p>
          <a:p>
            <a:pPr lvl="1" eaLnBrk="1" hangingPunct="1">
              <a:lnSpc>
                <a:spcPct val="140000"/>
              </a:lnSpc>
            </a:pPr>
            <a:r>
              <a:rPr lang="zh-CN" altLang="en-US" sz="1800" dirty="0"/>
              <a:t>隐写</a:t>
            </a:r>
            <a:r>
              <a:rPr lang="en-US" altLang="zh-CN" sz="1800" dirty="0"/>
              <a:t>(Steganography)</a:t>
            </a:r>
            <a:endParaRPr lang="en-US" altLang="zh-CN" sz="1800" dirty="0"/>
          </a:p>
          <a:p>
            <a:pPr lvl="1" eaLnBrk="1" hangingPunct="1">
              <a:lnSpc>
                <a:spcPct val="140000"/>
              </a:lnSpc>
            </a:pPr>
            <a:r>
              <a:rPr lang="zh-CN" altLang="en-US" sz="1800" dirty="0"/>
              <a:t>隐写分析</a:t>
            </a:r>
            <a:r>
              <a:rPr lang="en-US" altLang="zh-CN" sz="1800" dirty="0"/>
              <a:t>(Steganalysis)</a:t>
            </a:r>
            <a:endParaRPr lang="en-US" altLang="zh-CN" sz="1800" dirty="0"/>
          </a:p>
          <a:p>
            <a:pPr lvl="1" eaLnBrk="1" hangingPunct="1">
              <a:lnSpc>
                <a:spcPct val="140000"/>
              </a:lnSpc>
            </a:pPr>
            <a:r>
              <a:rPr lang="zh-CN" altLang="en-US" sz="1800" dirty="0"/>
              <a:t>主要应用：伪装式隐蔽通信</a:t>
            </a:r>
            <a:r>
              <a:rPr lang="en-US" altLang="zh-CN" sz="1800" dirty="0"/>
              <a:t>(Conceal Communication)</a:t>
            </a:r>
            <a:endParaRPr lang="zh-CN" altLang="en-US" sz="1800" dirty="0"/>
          </a:p>
          <a:p>
            <a:pPr eaLnBrk="1" hangingPunct="1">
              <a:lnSpc>
                <a:spcPct val="140000"/>
              </a:lnSpc>
            </a:pPr>
            <a:r>
              <a:rPr lang="zh-CN" altLang="en-US" sz="2000" dirty="0"/>
              <a:t>数字水印</a:t>
            </a:r>
            <a:r>
              <a:rPr lang="en-US" altLang="zh-CN" sz="2000" dirty="0"/>
              <a:t>(Digital Watermark)</a:t>
            </a:r>
            <a:endParaRPr lang="en-US" altLang="zh-CN" sz="2000" dirty="0"/>
          </a:p>
          <a:p>
            <a:pPr lvl="1" eaLnBrk="1" hangingPunct="1">
              <a:lnSpc>
                <a:spcPct val="140000"/>
              </a:lnSpc>
            </a:pPr>
            <a:r>
              <a:rPr lang="zh-CN" altLang="en-US" sz="1800" dirty="0"/>
              <a:t>主要应用：数字产品的版权保护（数字版权管理</a:t>
            </a:r>
            <a:r>
              <a:rPr lang="en-US" altLang="zh-CN" sz="1800" dirty="0"/>
              <a:t>DRM）</a:t>
            </a:r>
            <a:endParaRPr lang="en-US" altLang="zh-CN" sz="2000" dirty="0"/>
          </a:p>
          <a:p>
            <a:pPr eaLnBrk="1" hangingPunct="1">
              <a:lnSpc>
                <a:spcPct val="140000"/>
              </a:lnSpc>
            </a:pPr>
            <a:r>
              <a:rPr lang="zh-CN" altLang="en-US" sz="2000" dirty="0"/>
              <a:t>原理：感官掩蔽效应，隐写和水印系统。。。</a:t>
            </a:r>
            <a:endParaRPr lang="en-US" altLang="zh-CN" sz="1700" dirty="0"/>
          </a:p>
          <a:p>
            <a:pPr eaLnBrk="1" hangingPunct="1">
              <a:lnSpc>
                <a:spcPct val="140000"/>
              </a:lnSpc>
            </a:pPr>
            <a:r>
              <a:rPr lang="zh-CN" altLang="en-US" sz="2000" dirty="0"/>
              <a:t>算法</a:t>
            </a:r>
            <a:endParaRPr lang="en-US" altLang="zh-CN" sz="2000" dirty="0"/>
          </a:p>
          <a:p>
            <a:pPr eaLnBrk="1" hangingPunct="1">
              <a:lnSpc>
                <a:spcPct val="140000"/>
              </a:lnSpc>
            </a:pPr>
            <a:r>
              <a:rPr lang="zh-CN" altLang="en-US" sz="2000" dirty="0"/>
              <a:t>攻击：隐写分析，水印攻击</a:t>
            </a:r>
            <a:endParaRPr lang="zh-CN" altLang="en-US" sz="2000" dirty="0"/>
          </a:p>
        </p:txBody>
      </p:sp>
      <p:sp>
        <p:nvSpPr>
          <p:cNvPr id="17414" name="Date Placeholder 5"/>
          <p:cNvSpPr txBox="1">
            <a:spLocks noGrp="1"/>
          </p:cNvSpPr>
          <p:nvPr/>
        </p:nvSpPr>
        <p:spPr>
          <a:xfrm>
            <a:off x="457200" y="6248400"/>
            <a:ext cx="2133600" cy="457200"/>
          </a:xfrm>
          <a:prstGeom prst="rect">
            <a:avLst/>
          </a:prstGeom>
          <a:noFill/>
          <a:ln w="9525">
            <a:noFill/>
          </a:ln>
        </p:spPr>
        <p:txBody>
          <a:bodyPr anchor="b"/>
          <a:p>
            <a:fld id="{BB962C8B-B14F-4D97-AF65-F5344CB8AC3E}" type="datetime1">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3">
                                            <p:txEl>
                                              <p:charRg st="0" end="17"/>
                                            </p:txEl>
                                          </p:spTgt>
                                        </p:tgtEl>
                                        <p:attrNameLst>
                                          <p:attrName>style.visibility</p:attrName>
                                        </p:attrNameLst>
                                      </p:cBhvr>
                                      <p:to>
                                        <p:strVal val="visible"/>
                                      </p:to>
                                    </p:set>
                                    <p:anim calcmode="lin" valueType="num">
                                      <p:cBhvr additive="base">
                                        <p:cTn id="7" dur="500" fill="hold"/>
                                        <p:tgtEl>
                                          <p:spTgt spid="17413">
                                            <p:txEl>
                                              <p:charRg st="0" end="1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3">
                                            <p:txEl>
                                              <p:charRg st="0" end="1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13">
                                            <p:txEl>
                                              <p:charRg st="17" end="35"/>
                                            </p:txEl>
                                          </p:spTgt>
                                        </p:tgtEl>
                                        <p:attrNameLst>
                                          <p:attrName>style.visibility</p:attrName>
                                        </p:attrNameLst>
                                      </p:cBhvr>
                                      <p:to>
                                        <p:strVal val="visible"/>
                                      </p:to>
                                    </p:set>
                                    <p:anim calcmode="lin" valueType="num">
                                      <p:cBhvr additive="base">
                                        <p:cTn id="13" dur="500" fill="hold"/>
                                        <p:tgtEl>
                                          <p:spTgt spid="17413">
                                            <p:txEl>
                                              <p:charRg st="17" end="3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3">
                                            <p:txEl>
                                              <p:charRg st="17" end="3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413">
                                            <p:txEl>
                                              <p:charRg st="35" end="54"/>
                                            </p:txEl>
                                          </p:spTgt>
                                        </p:tgtEl>
                                        <p:attrNameLst>
                                          <p:attrName>style.visibility</p:attrName>
                                        </p:attrNameLst>
                                      </p:cBhvr>
                                      <p:to>
                                        <p:strVal val="visible"/>
                                      </p:to>
                                    </p:set>
                                    <p:anim calcmode="lin" valueType="num">
                                      <p:cBhvr additive="base">
                                        <p:cTn id="19" dur="500" fill="hold"/>
                                        <p:tgtEl>
                                          <p:spTgt spid="17413">
                                            <p:txEl>
                                              <p:charRg st="35" end="5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3">
                                            <p:txEl>
                                              <p:charRg st="35" end="5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413">
                                            <p:txEl>
                                              <p:charRg st="54" end="90"/>
                                            </p:txEl>
                                          </p:spTgt>
                                        </p:tgtEl>
                                        <p:attrNameLst>
                                          <p:attrName>style.visibility</p:attrName>
                                        </p:attrNameLst>
                                      </p:cBhvr>
                                      <p:to>
                                        <p:strVal val="visible"/>
                                      </p:to>
                                    </p:set>
                                    <p:anim calcmode="lin" valueType="num">
                                      <p:cBhvr additive="base">
                                        <p:cTn id="25" dur="500" fill="hold"/>
                                        <p:tgtEl>
                                          <p:spTgt spid="17413">
                                            <p:txEl>
                                              <p:charRg st="54" end="9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3">
                                            <p:txEl>
                                              <p:charRg st="54" end="9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413">
                                            <p:txEl>
                                              <p:charRg st="90" end="114"/>
                                            </p:txEl>
                                          </p:spTgt>
                                        </p:tgtEl>
                                        <p:attrNameLst>
                                          <p:attrName>style.visibility</p:attrName>
                                        </p:attrNameLst>
                                      </p:cBhvr>
                                      <p:to>
                                        <p:strVal val="visible"/>
                                      </p:to>
                                    </p:set>
                                    <p:anim calcmode="lin" valueType="num">
                                      <p:cBhvr additive="base">
                                        <p:cTn id="31" dur="500" fill="hold"/>
                                        <p:tgtEl>
                                          <p:spTgt spid="17413">
                                            <p:txEl>
                                              <p:charRg st="90" end="1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413">
                                            <p:txEl>
                                              <p:charRg st="90" end="11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413">
                                            <p:txEl>
                                              <p:charRg st="114" end="140"/>
                                            </p:txEl>
                                          </p:spTgt>
                                        </p:tgtEl>
                                        <p:attrNameLst>
                                          <p:attrName>style.visibility</p:attrName>
                                        </p:attrNameLst>
                                      </p:cBhvr>
                                      <p:to>
                                        <p:strVal val="visible"/>
                                      </p:to>
                                    </p:set>
                                    <p:anim calcmode="lin" valueType="num">
                                      <p:cBhvr additive="base">
                                        <p:cTn id="37" dur="500" fill="hold"/>
                                        <p:tgtEl>
                                          <p:spTgt spid="17413">
                                            <p:txEl>
                                              <p:charRg st="114" end="14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413">
                                            <p:txEl>
                                              <p:charRg st="114" end="14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413">
                                            <p:txEl>
                                              <p:charRg st="140" end="161"/>
                                            </p:txEl>
                                          </p:spTgt>
                                        </p:tgtEl>
                                        <p:attrNameLst>
                                          <p:attrName>style.visibility</p:attrName>
                                        </p:attrNameLst>
                                      </p:cBhvr>
                                      <p:to>
                                        <p:strVal val="visible"/>
                                      </p:to>
                                    </p:set>
                                    <p:anim calcmode="lin" valueType="num">
                                      <p:cBhvr additive="base">
                                        <p:cTn id="43" dur="500" fill="hold"/>
                                        <p:tgtEl>
                                          <p:spTgt spid="17413">
                                            <p:txEl>
                                              <p:charRg st="140" end="16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413">
                                            <p:txEl>
                                              <p:charRg st="140" end="16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413">
                                            <p:txEl>
                                              <p:charRg st="161" end="164"/>
                                            </p:txEl>
                                          </p:spTgt>
                                        </p:tgtEl>
                                        <p:attrNameLst>
                                          <p:attrName>style.visibility</p:attrName>
                                        </p:attrNameLst>
                                      </p:cBhvr>
                                      <p:to>
                                        <p:strVal val="visible"/>
                                      </p:to>
                                    </p:set>
                                    <p:anim calcmode="lin" valueType="num">
                                      <p:cBhvr additive="base">
                                        <p:cTn id="49" dur="500" fill="hold"/>
                                        <p:tgtEl>
                                          <p:spTgt spid="17413">
                                            <p:txEl>
                                              <p:charRg st="161" end="16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413">
                                            <p:txEl>
                                              <p:charRg st="161" end="16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413">
                                            <p:txEl>
                                              <p:charRg st="164" end="177"/>
                                            </p:txEl>
                                          </p:spTgt>
                                        </p:tgtEl>
                                        <p:attrNameLst>
                                          <p:attrName>style.visibility</p:attrName>
                                        </p:attrNameLst>
                                      </p:cBhvr>
                                      <p:to>
                                        <p:strVal val="visible"/>
                                      </p:to>
                                    </p:set>
                                    <p:anim calcmode="lin" valueType="num">
                                      <p:cBhvr additive="base">
                                        <p:cTn id="55" dur="500" fill="hold"/>
                                        <p:tgtEl>
                                          <p:spTgt spid="17413">
                                            <p:txEl>
                                              <p:charRg st="164" end="17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413">
                                            <p:txEl>
                                              <p:charRg st="164" end="17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bldLvl="5"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标题 18433"/>
          <p:cNvSpPr>
            <a:spLocks noGrp="1"/>
          </p:cNvSpPr>
          <p:nvPr>
            <p:ph type="title"/>
          </p:nvPr>
        </p:nvSpPr>
        <p:spPr/>
        <p:txBody>
          <a:bodyPr anchor="b"/>
          <a:p>
            <a:r>
              <a:rPr lang="zh-CN" altLang="en-US" sz="4800" b="1"/>
              <a:t>研究内容</a:t>
            </a:r>
            <a:endParaRPr lang="zh-CN" altLang="en-US" sz="4800" b="1"/>
          </a:p>
        </p:txBody>
      </p:sp>
      <p:sp>
        <p:nvSpPr>
          <p:cNvPr id="18435" name="文本框 18434"/>
          <p:cNvSpPr txBox="1"/>
          <p:nvPr/>
        </p:nvSpPr>
        <p:spPr>
          <a:xfrm>
            <a:off x="1116013" y="5084763"/>
            <a:ext cx="3024187" cy="588962"/>
          </a:xfrm>
          <a:prstGeom prst="rect">
            <a:avLst/>
          </a:prstGeom>
          <a:solidFill>
            <a:srgbClr val="FF6600"/>
          </a:solidFill>
          <a:ln w="9525" cap="flat" cmpd="sng">
            <a:solidFill>
              <a:schemeClr val="tx1"/>
            </a:solidFill>
            <a:prstDash val="solid"/>
            <a:miter/>
            <a:headEnd type="none" w="med" len="med"/>
            <a:tailEnd type="none" w="med" len="med"/>
          </a:ln>
        </p:spPr>
        <p:txBody>
          <a:bodyPr>
            <a:spAutoFit/>
          </a:bodyPr>
          <a:p>
            <a:pPr>
              <a:spcBef>
                <a:spcPct val="50000"/>
              </a:spcBef>
            </a:pPr>
            <a:r>
              <a:rPr lang="zh-CN" altLang="en-US" sz="3200" b="1" dirty="0">
                <a:latin typeface="Tahoma" panose="020B0604030504040204" pitchFamily="34" charset="0"/>
              </a:rPr>
              <a:t>基础理论研究</a:t>
            </a:r>
            <a:endParaRPr lang="zh-CN" altLang="en-US" dirty="0">
              <a:latin typeface="Tahoma" panose="020B0604030504040204" pitchFamily="34" charset="0"/>
            </a:endParaRPr>
          </a:p>
        </p:txBody>
      </p:sp>
      <p:sp>
        <p:nvSpPr>
          <p:cNvPr id="18436" name="文本框 18435"/>
          <p:cNvSpPr txBox="1"/>
          <p:nvPr/>
        </p:nvSpPr>
        <p:spPr>
          <a:xfrm>
            <a:off x="1116013" y="3644900"/>
            <a:ext cx="3024187" cy="588963"/>
          </a:xfrm>
          <a:prstGeom prst="rect">
            <a:avLst/>
          </a:prstGeom>
          <a:solidFill>
            <a:srgbClr val="99CC00"/>
          </a:solidFill>
          <a:ln w="9525" cap="flat" cmpd="sng">
            <a:solidFill>
              <a:schemeClr val="tx1"/>
            </a:solidFill>
            <a:prstDash val="solid"/>
            <a:miter/>
            <a:headEnd type="none" w="med" len="med"/>
            <a:tailEnd type="none" w="med" len="med"/>
          </a:ln>
        </p:spPr>
        <p:txBody>
          <a:bodyPr>
            <a:spAutoFit/>
          </a:bodyPr>
          <a:p>
            <a:pPr>
              <a:spcBef>
                <a:spcPct val="50000"/>
              </a:spcBef>
            </a:pPr>
            <a:r>
              <a:rPr lang="zh-CN" altLang="en-US" sz="3200" b="1" dirty="0">
                <a:latin typeface="Tahoma" panose="020B0604030504040204" pitchFamily="34" charset="0"/>
              </a:rPr>
              <a:t>应用基础研究</a:t>
            </a:r>
            <a:endParaRPr lang="zh-CN" altLang="en-US" dirty="0">
              <a:latin typeface="Tahoma" panose="020B0604030504040204" pitchFamily="34" charset="0"/>
            </a:endParaRPr>
          </a:p>
        </p:txBody>
      </p:sp>
      <p:sp>
        <p:nvSpPr>
          <p:cNvPr id="18437" name="文本框 18436"/>
          <p:cNvSpPr txBox="1"/>
          <p:nvPr/>
        </p:nvSpPr>
        <p:spPr>
          <a:xfrm>
            <a:off x="1079500" y="2060575"/>
            <a:ext cx="3024188" cy="588963"/>
          </a:xfrm>
          <a:prstGeom prst="rect">
            <a:avLst/>
          </a:prstGeom>
          <a:solidFill>
            <a:srgbClr val="00CCFF"/>
          </a:solidFill>
          <a:ln w="9525" cap="flat" cmpd="sng">
            <a:solidFill>
              <a:schemeClr val="tx1"/>
            </a:solidFill>
            <a:prstDash val="solid"/>
            <a:miter/>
            <a:headEnd type="none" w="med" len="med"/>
            <a:tailEnd type="none" w="med" len="med"/>
          </a:ln>
        </p:spPr>
        <p:txBody>
          <a:bodyPr>
            <a:spAutoFit/>
          </a:bodyPr>
          <a:p>
            <a:pPr>
              <a:spcBef>
                <a:spcPct val="50000"/>
              </a:spcBef>
            </a:pPr>
            <a:r>
              <a:rPr lang="zh-CN" altLang="en-US" sz="3200" b="1" dirty="0">
                <a:latin typeface="Tahoma" panose="020B0604030504040204" pitchFamily="34" charset="0"/>
              </a:rPr>
              <a:t>应用技术研究</a:t>
            </a:r>
            <a:endParaRPr lang="zh-CN" altLang="en-US" dirty="0">
              <a:latin typeface="Tahoma" panose="020B0604030504040204" pitchFamily="34" charset="0"/>
            </a:endParaRPr>
          </a:p>
        </p:txBody>
      </p:sp>
      <p:sp>
        <p:nvSpPr>
          <p:cNvPr id="18438" name="圆角矩形标注 18437"/>
          <p:cNvSpPr/>
          <p:nvPr/>
        </p:nvSpPr>
        <p:spPr>
          <a:xfrm>
            <a:off x="5076825" y="5157788"/>
            <a:ext cx="3816350" cy="936625"/>
          </a:xfrm>
          <a:prstGeom prst="wedgeRoundRectCallout">
            <a:avLst>
              <a:gd name="adj1" fmla="val -74292"/>
              <a:gd name="adj2" fmla="val -13560"/>
              <a:gd name="adj3" fmla="val 16667"/>
            </a:avLst>
          </a:prstGeom>
          <a:solidFill>
            <a:srgbClr val="FF6600"/>
          </a:solidFill>
          <a:ln w="9525" cap="flat" cmpd="sng">
            <a:solidFill>
              <a:schemeClr val="tx1"/>
            </a:solidFill>
            <a:prstDash val="solid"/>
            <a:miter/>
            <a:headEnd type="none" w="med" len="med"/>
            <a:tailEnd type="none" w="med" len="med"/>
          </a:ln>
        </p:spPr>
        <p:txBody>
          <a:bodyPr/>
          <a:p>
            <a:r>
              <a:rPr lang="zh-CN" altLang="en-US" dirty="0">
                <a:latin typeface="Tahoma" panose="020B0604030504040204" pitchFamily="34" charset="0"/>
              </a:rPr>
              <a:t>信息隐藏模型、理论框架、容量、安全性理论等</a:t>
            </a:r>
            <a:endParaRPr lang="zh-CN" altLang="en-US" dirty="0">
              <a:latin typeface="Tahoma" panose="020B0604030504040204" pitchFamily="34" charset="0"/>
            </a:endParaRPr>
          </a:p>
        </p:txBody>
      </p:sp>
      <p:sp>
        <p:nvSpPr>
          <p:cNvPr id="18439" name="圆角矩形标注 18438"/>
          <p:cNvSpPr/>
          <p:nvPr/>
        </p:nvSpPr>
        <p:spPr>
          <a:xfrm>
            <a:off x="4932363" y="3500438"/>
            <a:ext cx="3887787" cy="1223962"/>
          </a:xfrm>
          <a:prstGeom prst="wedgeRoundRectCallout">
            <a:avLst>
              <a:gd name="adj1" fmla="val -70296"/>
              <a:gd name="adj2" fmla="val -13426"/>
              <a:gd name="adj3" fmla="val 16667"/>
            </a:avLst>
          </a:prstGeom>
          <a:solidFill>
            <a:srgbClr val="99CC00"/>
          </a:solidFill>
          <a:ln w="9525" cap="flat" cmpd="sng">
            <a:solidFill>
              <a:schemeClr val="tx1"/>
            </a:solidFill>
            <a:prstDash val="solid"/>
            <a:miter/>
            <a:headEnd type="none" w="med" len="med"/>
            <a:tailEnd type="none" w="med" len="med"/>
          </a:ln>
        </p:spPr>
        <p:txBody>
          <a:bodyPr/>
          <a:p>
            <a:r>
              <a:rPr lang="zh-CN" altLang="en-US" dirty="0">
                <a:latin typeface="Tahoma" panose="020B0604030504040204" pitchFamily="34" charset="0"/>
              </a:rPr>
              <a:t>针对图像、声音、视频等载体，研究相应的信息隐藏和数字水印算法 </a:t>
            </a:r>
            <a:endParaRPr lang="zh-CN" altLang="en-US" dirty="0">
              <a:latin typeface="Tahoma" panose="020B0604030504040204" pitchFamily="34" charset="0"/>
            </a:endParaRPr>
          </a:p>
        </p:txBody>
      </p:sp>
      <p:sp>
        <p:nvSpPr>
          <p:cNvPr id="18440" name="圆角矩形标注 18439"/>
          <p:cNvSpPr/>
          <p:nvPr/>
        </p:nvSpPr>
        <p:spPr>
          <a:xfrm>
            <a:off x="5003800" y="1700213"/>
            <a:ext cx="3852863" cy="1296987"/>
          </a:xfrm>
          <a:prstGeom prst="wedgeRoundRectCallout">
            <a:avLst>
              <a:gd name="adj1" fmla="val -73690"/>
              <a:gd name="adj2" fmla="val -1528"/>
              <a:gd name="adj3" fmla="val 16667"/>
            </a:avLst>
          </a:prstGeom>
          <a:solidFill>
            <a:srgbClr val="00CCFF"/>
          </a:solidFill>
          <a:ln w="9525" cap="flat" cmpd="sng">
            <a:solidFill>
              <a:schemeClr val="tx1"/>
            </a:solidFill>
            <a:prstDash val="solid"/>
            <a:miter/>
            <a:headEnd type="none" w="med" len="med"/>
            <a:tailEnd type="none" w="med" len="med"/>
          </a:ln>
        </p:spPr>
        <p:txBody>
          <a:bodyPr/>
          <a:p>
            <a:r>
              <a:rPr lang="zh-CN" altLang="en-US" dirty="0">
                <a:latin typeface="Tahoma" panose="020B0604030504040204" pitchFamily="34" charset="0"/>
              </a:rPr>
              <a:t>以实用化为主要目的，设计并实现适合各种环境的信息隐藏和数字水印系统 </a:t>
            </a:r>
            <a:endParaRPr lang="zh-CN" altLang="en-US" dirty="0">
              <a:latin typeface="Tahoma" panose="020B0604030504040204" pitchFamily="34" charset="0"/>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ppt_x"/>
                                          </p:val>
                                        </p:tav>
                                        <p:tav tm="100000">
                                          <p:val>
                                            <p:strVal val="#ppt_x"/>
                                          </p:val>
                                        </p:tav>
                                      </p:tavLst>
                                    </p:anim>
                                    <p:anim calcmode="lin" valueType="num">
                                      <p:cBhvr additive="base">
                                        <p:cTn id="8" dur="500" fill="hold"/>
                                        <p:tgtEl>
                                          <p:spTgt spid="184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438"/>
                                        </p:tgtEl>
                                        <p:attrNameLst>
                                          <p:attrName>style.visibility</p:attrName>
                                        </p:attrNameLst>
                                      </p:cBhvr>
                                      <p:to>
                                        <p:strVal val="visible"/>
                                      </p:to>
                                    </p:set>
                                    <p:anim calcmode="lin" valueType="num">
                                      <p:cBhvr additive="base">
                                        <p:cTn id="11" dur="500" fill="hold"/>
                                        <p:tgtEl>
                                          <p:spTgt spid="18438"/>
                                        </p:tgtEl>
                                        <p:attrNameLst>
                                          <p:attrName>ppt_x</p:attrName>
                                        </p:attrNameLst>
                                      </p:cBhvr>
                                      <p:tavLst>
                                        <p:tav tm="0">
                                          <p:val>
                                            <p:strVal val="#ppt_x"/>
                                          </p:val>
                                        </p:tav>
                                        <p:tav tm="100000">
                                          <p:val>
                                            <p:strVal val="#ppt_x"/>
                                          </p:val>
                                        </p:tav>
                                      </p:tavLst>
                                    </p:anim>
                                    <p:anim calcmode="lin" valueType="num">
                                      <p:cBhvr additive="base">
                                        <p:cTn id="12" dur="500" fill="hold"/>
                                        <p:tgtEl>
                                          <p:spTgt spid="1843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436"/>
                                        </p:tgtEl>
                                        <p:attrNameLst>
                                          <p:attrName>style.visibility</p:attrName>
                                        </p:attrNameLst>
                                      </p:cBhvr>
                                      <p:to>
                                        <p:strVal val="visible"/>
                                      </p:to>
                                    </p:set>
                                    <p:anim calcmode="lin" valueType="num">
                                      <p:cBhvr additive="base">
                                        <p:cTn id="17" dur="500" fill="hold"/>
                                        <p:tgtEl>
                                          <p:spTgt spid="18436"/>
                                        </p:tgtEl>
                                        <p:attrNameLst>
                                          <p:attrName>ppt_x</p:attrName>
                                        </p:attrNameLst>
                                      </p:cBhvr>
                                      <p:tavLst>
                                        <p:tav tm="0">
                                          <p:val>
                                            <p:strVal val="#ppt_x"/>
                                          </p:val>
                                        </p:tav>
                                        <p:tav tm="100000">
                                          <p:val>
                                            <p:strVal val="#ppt_x"/>
                                          </p:val>
                                        </p:tav>
                                      </p:tavLst>
                                    </p:anim>
                                    <p:anim calcmode="lin" valueType="num">
                                      <p:cBhvr additive="base">
                                        <p:cTn id="18" dur="500" fill="hold"/>
                                        <p:tgtEl>
                                          <p:spTgt spid="1843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439"/>
                                        </p:tgtEl>
                                        <p:attrNameLst>
                                          <p:attrName>style.visibility</p:attrName>
                                        </p:attrNameLst>
                                      </p:cBhvr>
                                      <p:to>
                                        <p:strVal val="visible"/>
                                      </p:to>
                                    </p:set>
                                    <p:anim calcmode="lin" valueType="num">
                                      <p:cBhvr additive="base">
                                        <p:cTn id="21" dur="500" fill="hold"/>
                                        <p:tgtEl>
                                          <p:spTgt spid="18439"/>
                                        </p:tgtEl>
                                        <p:attrNameLst>
                                          <p:attrName>ppt_x</p:attrName>
                                        </p:attrNameLst>
                                      </p:cBhvr>
                                      <p:tavLst>
                                        <p:tav tm="0">
                                          <p:val>
                                            <p:strVal val="#ppt_x"/>
                                          </p:val>
                                        </p:tav>
                                        <p:tav tm="100000">
                                          <p:val>
                                            <p:strVal val="#ppt_x"/>
                                          </p:val>
                                        </p:tav>
                                      </p:tavLst>
                                    </p:anim>
                                    <p:anim calcmode="lin" valueType="num">
                                      <p:cBhvr additive="base">
                                        <p:cTn id="22" dur="500" fill="hold"/>
                                        <p:tgtEl>
                                          <p:spTgt spid="1843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437"/>
                                        </p:tgtEl>
                                        <p:attrNameLst>
                                          <p:attrName>style.visibility</p:attrName>
                                        </p:attrNameLst>
                                      </p:cBhvr>
                                      <p:to>
                                        <p:strVal val="visible"/>
                                      </p:to>
                                    </p:set>
                                    <p:anim calcmode="lin" valueType="num">
                                      <p:cBhvr additive="base">
                                        <p:cTn id="27" dur="500" fill="hold"/>
                                        <p:tgtEl>
                                          <p:spTgt spid="18437"/>
                                        </p:tgtEl>
                                        <p:attrNameLst>
                                          <p:attrName>ppt_x</p:attrName>
                                        </p:attrNameLst>
                                      </p:cBhvr>
                                      <p:tavLst>
                                        <p:tav tm="0">
                                          <p:val>
                                            <p:strVal val="#ppt_x"/>
                                          </p:val>
                                        </p:tav>
                                        <p:tav tm="100000">
                                          <p:val>
                                            <p:strVal val="#ppt_x"/>
                                          </p:val>
                                        </p:tav>
                                      </p:tavLst>
                                    </p:anim>
                                    <p:anim calcmode="lin" valueType="num">
                                      <p:cBhvr additive="base">
                                        <p:cTn id="28" dur="500" fill="hold"/>
                                        <p:tgtEl>
                                          <p:spTgt spid="1843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440"/>
                                        </p:tgtEl>
                                        <p:attrNameLst>
                                          <p:attrName>style.visibility</p:attrName>
                                        </p:attrNameLst>
                                      </p:cBhvr>
                                      <p:to>
                                        <p:strVal val="visible"/>
                                      </p:to>
                                    </p:set>
                                    <p:anim calcmode="lin" valueType="num">
                                      <p:cBhvr additive="base">
                                        <p:cTn id="31" dur="500" fill="hold"/>
                                        <p:tgtEl>
                                          <p:spTgt spid="18440"/>
                                        </p:tgtEl>
                                        <p:attrNameLst>
                                          <p:attrName>ppt_x</p:attrName>
                                        </p:attrNameLst>
                                      </p:cBhvr>
                                      <p:tavLst>
                                        <p:tav tm="0">
                                          <p:val>
                                            <p:strVal val="#ppt_x"/>
                                          </p:val>
                                        </p:tav>
                                        <p:tav tm="100000">
                                          <p:val>
                                            <p:strVal val="#ppt_x"/>
                                          </p:val>
                                        </p:tav>
                                      </p:tavLst>
                                    </p:anim>
                                    <p:anim calcmode="lin" valueType="num">
                                      <p:cBhvr additive="base">
                                        <p:cTn id="32" dur="500" fill="hold"/>
                                        <p:tgtEl>
                                          <p:spTgt spid="184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ldLvl="0" animBg="1"/>
      <p:bldP spid="18436" grpId="0" bldLvl="0" animBg="1"/>
      <p:bldP spid="18437" grpId="0" bldLvl="0" animBg="1"/>
      <p:bldP spid="18438" grpId="0" bldLvl="0" animBg="1"/>
      <p:bldP spid="18439" grpId="0" bldLvl="0" animBg="1"/>
      <p:bldP spid="18440"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9"/>
          <p:cNvSpPr txBox="1">
            <a:spLocks noGrp="1"/>
          </p:cNvSpPr>
          <p:nvPr/>
        </p:nvSpPr>
        <p:spPr>
          <a:xfrm>
            <a:off x="3124200" y="6248400"/>
            <a:ext cx="2895600" cy="457200"/>
          </a:xfrm>
          <a:prstGeom prst="rect">
            <a:avLst/>
          </a:prstGeom>
          <a:noFill/>
          <a:ln w="9525">
            <a:noFill/>
          </a:ln>
        </p:spPr>
        <p:txBody>
          <a:bodyPr anchor="b"/>
          <a:p>
            <a:pPr algn="ctr"/>
            <a:endParaRPr lang="en-US" altLang="zh-CN" sz="1200" dirty="0">
              <a:latin typeface="Tahoma" panose="020B0604030504040204" pitchFamily="34" charset="0"/>
            </a:endParaRPr>
          </a:p>
          <a:p>
            <a:pPr algn="ctr"/>
            <a:endParaRPr lang="en-US" altLang="zh-CN" sz="1200" dirty="0">
              <a:latin typeface="Tahoma" panose="020B0604030504040204" pitchFamily="34" charset="0"/>
            </a:endParaRPr>
          </a:p>
        </p:txBody>
      </p:sp>
      <p:sp>
        <p:nvSpPr>
          <p:cNvPr id="19459" name="Rectangle 10"/>
          <p:cNvSpPr txBox="1">
            <a:spLocks noGrp="1"/>
          </p:cNvSpPr>
          <p:nvPr/>
        </p:nvSpPr>
        <p:spPr>
          <a:xfrm>
            <a:off x="6553200" y="6248400"/>
            <a:ext cx="2133600" cy="457200"/>
          </a:xfrm>
          <a:prstGeom prst="rect">
            <a:avLst/>
          </a:prstGeom>
          <a:noFill/>
          <a:ln w="9525">
            <a:noFill/>
          </a:ln>
        </p:spPr>
        <p:txBody>
          <a:bodyPr anchor="b"/>
          <a:p>
            <a:pPr algn="r"/>
            <a:fld id="{9A0DB2DC-4C9A-4742-B13C-FB6460FD3503}" type="slidenum">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19460" name="Rectangle 1026"/>
          <p:cNvSpPr>
            <a:spLocks noGrp="1"/>
          </p:cNvSpPr>
          <p:nvPr>
            <p:ph type="title"/>
          </p:nvPr>
        </p:nvSpPr>
        <p:spPr/>
        <p:txBody>
          <a:bodyPr vert="horz" wrap="square" anchor="b"/>
          <a:p>
            <a:pPr eaLnBrk="1" hangingPunct="1"/>
            <a:r>
              <a:rPr lang="zh-CN" altLang="en-US"/>
              <a:t>课程内容</a:t>
            </a:r>
            <a:endParaRPr lang="zh-CN" altLang="en-US"/>
          </a:p>
        </p:txBody>
      </p:sp>
      <p:sp>
        <p:nvSpPr>
          <p:cNvPr id="19461" name="Text Box 1028"/>
          <p:cNvSpPr txBox="1"/>
          <p:nvPr/>
        </p:nvSpPr>
        <p:spPr>
          <a:xfrm>
            <a:off x="2117725" y="2286000"/>
            <a:ext cx="2025650" cy="461963"/>
          </a:xfrm>
          <a:prstGeom prst="rect">
            <a:avLst/>
          </a:prstGeom>
          <a:noFill/>
          <a:ln w="12700" cap="flat" cmpd="sng">
            <a:solidFill>
              <a:schemeClr val="tx1"/>
            </a:solidFill>
            <a:prstDash val="solid"/>
            <a:miter/>
            <a:headEnd type="none" w="med" len="med"/>
            <a:tailEnd type="none" w="med" len="med"/>
          </a:ln>
        </p:spPr>
        <p:txBody>
          <a:bodyPr>
            <a:spAutoFit/>
          </a:bodyPr>
          <a:p>
            <a:r>
              <a:rPr lang="zh-CN" altLang="en-US" dirty="0">
                <a:latin typeface="Times New Roman" panose="02020603050405020304" pitchFamily="18" charset="0"/>
              </a:rPr>
              <a:t>隐写原理</a:t>
            </a:r>
            <a:endParaRPr lang="zh-CN" altLang="en-US" dirty="0">
              <a:latin typeface="Times New Roman" panose="02020603050405020304" pitchFamily="18" charset="0"/>
            </a:endParaRPr>
          </a:p>
        </p:txBody>
      </p:sp>
      <p:sp>
        <p:nvSpPr>
          <p:cNvPr id="19462" name="Text Box 1030"/>
          <p:cNvSpPr txBox="1"/>
          <p:nvPr/>
        </p:nvSpPr>
        <p:spPr>
          <a:xfrm>
            <a:off x="2133600" y="4413250"/>
            <a:ext cx="2025650" cy="469900"/>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dirty="0">
                <a:latin typeface="Times New Roman" panose="02020603050405020304" pitchFamily="18" charset="0"/>
              </a:rPr>
              <a:t>数字水印原理</a:t>
            </a:r>
            <a:endParaRPr lang="zh-CN" altLang="en-US" dirty="0">
              <a:latin typeface="Times New Roman" panose="02020603050405020304" pitchFamily="18" charset="0"/>
            </a:endParaRPr>
          </a:p>
        </p:txBody>
      </p:sp>
      <p:sp>
        <p:nvSpPr>
          <p:cNvPr id="19463" name="Text Box 1031"/>
          <p:cNvSpPr txBox="1"/>
          <p:nvPr/>
        </p:nvSpPr>
        <p:spPr>
          <a:xfrm>
            <a:off x="4419600" y="2203450"/>
            <a:ext cx="2032000" cy="46196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dirty="0">
                <a:latin typeface="Times New Roman" panose="02020603050405020304" pitchFamily="18" charset="0"/>
              </a:rPr>
              <a:t>        隐写算法</a:t>
            </a:r>
            <a:endParaRPr lang="zh-CN" altLang="en-US" dirty="0">
              <a:latin typeface="Times New Roman" panose="02020603050405020304" pitchFamily="18" charset="0"/>
            </a:endParaRPr>
          </a:p>
        </p:txBody>
      </p:sp>
      <p:sp>
        <p:nvSpPr>
          <p:cNvPr id="19464" name="Text Box 1032"/>
          <p:cNvSpPr txBox="1"/>
          <p:nvPr/>
        </p:nvSpPr>
        <p:spPr>
          <a:xfrm>
            <a:off x="6705600" y="2203450"/>
            <a:ext cx="1954213" cy="46196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dirty="0">
                <a:latin typeface="Times New Roman" panose="02020603050405020304" pitchFamily="18" charset="0"/>
              </a:rPr>
              <a:t>隐写分析       </a:t>
            </a:r>
            <a:endParaRPr lang="zh-CN" altLang="en-US" dirty="0">
              <a:latin typeface="Times New Roman" panose="02020603050405020304" pitchFamily="18" charset="0"/>
            </a:endParaRPr>
          </a:p>
        </p:txBody>
      </p:sp>
      <p:sp>
        <p:nvSpPr>
          <p:cNvPr id="19465" name="Text Box 1033"/>
          <p:cNvSpPr txBox="1"/>
          <p:nvPr/>
        </p:nvSpPr>
        <p:spPr>
          <a:xfrm>
            <a:off x="4419600" y="4413250"/>
            <a:ext cx="2025650" cy="469900"/>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dirty="0">
                <a:latin typeface="Times New Roman" panose="02020603050405020304" pitchFamily="18" charset="0"/>
              </a:rPr>
              <a:t>数字水印算法</a:t>
            </a:r>
            <a:endParaRPr lang="zh-CN" altLang="en-US" dirty="0">
              <a:latin typeface="Times New Roman" panose="02020603050405020304" pitchFamily="18" charset="0"/>
            </a:endParaRPr>
          </a:p>
        </p:txBody>
      </p:sp>
      <p:sp>
        <p:nvSpPr>
          <p:cNvPr id="19466" name="Text Box 1034"/>
          <p:cNvSpPr txBox="1"/>
          <p:nvPr/>
        </p:nvSpPr>
        <p:spPr>
          <a:xfrm>
            <a:off x="6705600" y="4413250"/>
            <a:ext cx="2025650" cy="469900"/>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dirty="0">
                <a:latin typeface="Times New Roman" panose="02020603050405020304" pitchFamily="18" charset="0"/>
              </a:rPr>
              <a:t>数字水印攻击</a:t>
            </a:r>
            <a:endParaRPr lang="zh-CN" altLang="en-US" dirty="0">
              <a:latin typeface="Times New Roman" panose="02020603050405020304" pitchFamily="18" charset="0"/>
            </a:endParaRPr>
          </a:p>
        </p:txBody>
      </p:sp>
      <p:sp>
        <p:nvSpPr>
          <p:cNvPr id="19467" name="Text Box 1035"/>
          <p:cNvSpPr txBox="1"/>
          <p:nvPr/>
        </p:nvSpPr>
        <p:spPr>
          <a:xfrm>
            <a:off x="4343400" y="5327650"/>
            <a:ext cx="654050" cy="37941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sz="1800" dirty="0">
                <a:latin typeface="Times New Roman" panose="02020603050405020304" pitchFamily="18" charset="0"/>
              </a:rPr>
              <a:t>图象</a:t>
            </a:r>
            <a:endParaRPr lang="zh-CN" altLang="en-US" sz="1800" dirty="0">
              <a:latin typeface="Times New Roman" panose="02020603050405020304" pitchFamily="18" charset="0"/>
            </a:endParaRPr>
          </a:p>
        </p:txBody>
      </p:sp>
      <p:sp>
        <p:nvSpPr>
          <p:cNvPr id="19468" name="Text Box 1036"/>
          <p:cNvSpPr txBox="1"/>
          <p:nvPr/>
        </p:nvSpPr>
        <p:spPr>
          <a:xfrm>
            <a:off x="4724400" y="5861050"/>
            <a:ext cx="654050" cy="37941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sz="1800" dirty="0">
                <a:latin typeface="Times New Roman" panose="02020603050405020304" pitchFamily="18" charset="0"/>
              </a:rPr>
              <a:t>音频</a:t>
            </a:r>
            <a:endParaRPr lang="zh-CN" altLang="en-US" sz="1800" dirty="0">
              <a:latin typeface="Times New Roman" panose="02020603050405020304" pitchFamily="18" charset="0"/>
            </a:endParaRPr>
          </a:p>
        </p:txBody>
      </p:sp>
      <p:sp>
        <p:nvSpPr>
          <p:cNvPr id="19469" name="Text Box 1037"/>
          <p:cNvSpPr txBox="1"/>
          <p:nvPr/>
        </p:nvSpPr>
        <p:spPr>
          <a:xfrm>
            <a:off x="5181600" y="5327650"/>
            <a:ext cx="654050" cy="37941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sz="1800" dirty="0">
                <a:latin typeface="Times New Roman" panose="02020603050405020304" pitchFamily="18" charset="0"/>
              </a:rPr>
              <a:t>视频</a:t>
            </a:r>
            <a:endParaRPr lang="zh-CN" altLang="en-US" sz="1800" dirty="0">
              <a:latin typeface="Times New Roman" panose="02020603050405020304" pitchFamily="18" charset="0"/>
            </a:endParaRPr>
          </a:p>
        </p:txBody>
      </p:sp>
      <p:sp>
        <p:nvSpPr>
          <p:cNvPr id="19470" name="Text Box 1038"/>
          <p:cNvSpPr txBox="1"/>
          <p:nvPr/>
        </p:nvSpPr>
        <p:spPr>
          <a:xfrm>
            <a:off x="5715000" y="5861050"/>
            <a:ext cx="654050" cy="37941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sz="1800" dirty="0">
                <a:latin typeface="Times New Roman" panose="02020603050405020304" pitchFamily="18" charset="0"/>
              </a:rPr>
              <a:t>数据</a:t>
            </a:r>
            <a:endParaRPr lang="zh-CN" altLang="en-US" sz="1800" dirty="0">
              <a:latin typeface="Times New Roman" panose="02020603050405020304" pitchFamily="18" charset="0"/>
            </a:endParaRPr>
          </a:p>
        </p:txBody>
      </p:sp>
      <p:sp>
        <p:nvSpPr>
          <p:cNvPr id="19471" name="Text Box 1039"/>
          <p:cNvSpPr txBox="1"/>
          <p:nvPr/>
        </p:nvSpPr>
        <p:spPr>
          <a:xfrm>
            <a:off x="6096000" y="5343525"/>
            <a:ext cx="425450" cy="37941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sz="1800" dirty="0">
                <a:latin typeface="Times New Roman" panose="02020603050405020304" pitchFamily="18" charset="0"/>
              </a:rPr>
              <a:t>…</a:t>
            </a:r>
            <a:endParaRPr lang="zh-CN" altLang="en-US" sz="1800" dirty="0">
              <a:latin typeface="Times New Roman" panose="02020603050405020304" pitchFamily="18" charset="0"/>
            </a:endParaRPr>
          </a:p>
        </p:txBody>
      </p:sp>
      <p:sp>
        <p:nvSpPr>
          <p:cNvPr id="19472" name="Line 1045"/>
          <p:cNvSpPr/>
          <p:nvPr/>
        </p:nvSpPr>
        <p:spPr>
          <a:xfrm flipH="1">
            <a:off x="4648200" y="4870450"/>
            <a:ext cx="381000" cy="457200"/>
          </a:xfrm>
          <a:prstGeom prst="line">
            <a:avLst/>
          </a:prstGeom>
          <a:ln w="12700" cap="flat" cmpd="sng">
            <a:solidFill>
              <a:schemeClr val="tx1"/>
            </a:solidFill>
            <a:prstDash val="solid"/>
            <a:headEnd type="none" w="med" len="med"/>
            <a:tailEnd type="none" w="med" len="med"/>
          </a:ln>
        </p:spPr>
      </p:sp>
      <p:sp>
        <p:nvSpPr>
          <p:cNvPr id="19473" name="Line 1046"/>
          <p:cNvSpPr/>
          <p:nvPr/>
        </p:nvSpPr>
        <p:spPr>
          <a:xfrm>
            <a:off x="5867400" y="4870450"/>
            <a:ext cx="457200" cy="457200"/>
          </a:xfrm>
          <a:prstGeom prst="line">
            <a:avLst/>
          </a:prstGeom>
          <a:ln w="12700" cap="flat" cmpd="sng">
            <a:solidFill>
              <a:schemeClr val="tx1"/>
            </a:solidFill>
            <a:prstDash val="solid"/>
            <a:headEnd type="none" w="med" len="med"/>
            <a:tailEnd type="none" w="med" len="med"/>
          </a:ln>
        </p:spPr>
      </p:sp>
      <p:sp>
        <p:nvSpPr>
          <p:cNvPr id="19474" name="Line 1047"/>
          <p:cNvSpPr/>
          <p:nvPr/>
        </p:nvSpPr>
        <p:spPr>
          <a:xfrm>
            <a:off x="5486400" y="4870450"/>
            <a:ext cx="0" cy="457200"/>
          </a:xfrm>
          <a:prstGeom prst="line">
            <a:avLst/>
          </a:prstGeom>
          <a:ln w="12700" cap="flat" cmpd="sng">
            <a:solidFill>
              <a:schemeClr val="tx1"/>
            </a:solidFill>
            <a:prstDash val="solid"/>
            <a:headEnd type="none" w="med" len="med"/>
            <a:tailEnd type="none" w="med" len="med"/>
          </a:ln>
        </p:spPr>
      </p:sp>
      <p:sp>
        <p:nvSpPr>
          <p:cNvPr id="19475" name="Line 1048"/>
          <p:cNvSpPr/>
          <p:nvPr/>
        </p:nvSpPr>
        <p:spPr>
          <a:xfrm>
            <a:off x="5715000" y="4870450"/>
            <a:ext cx="304800" cy="990600"/>
          </a:xfrm>
          <a:prstGeom prst="line">
            <a:avLst/>
          </a:prstGeom>
          <a:ln w="12700" cap="flat" cmpd="sng">
            <a:solidFill>
              <a:schemeClr val="tx1"/>
            </a:solidFill>
            <a:prstDash val="solid"/>
            <a:headEnd type="none" w="med" len="med"/>
            <a:tailEnd type="none" w="med" len="med"/>
          </a:ln>
        </p:spPr>
      </p:sp>
      <p:sp>
        <p:nvSpPr>
          <p:cNvPr id="19476" name="Line 1049"/>
          <p:cNvSpPr/>
          <p:nvPr/>
        </p:nvSpPr>
        <p:spPr>
          <a:xfrm flipH="1">
            <a:off x="5029200" y="4870450"/>
            <a:ext cx="228600" cy="990600"/>
          </a:xfrm>
          <a:prstGeom prst="line">
            <a:avLst/>
          </a:prstGeom>
          <a:ln w="12700" cap="flat" cmpd="sng">
            <a:solidFill>
              <a:schemeClr val="tx1"/>
            </a:solidFill>
            <a:prstDash val="solid"/>
            <a:headEnd type="none" w="med" len="med"/>
            <a:tailEnd type="none" w="med" len="med"/>
          </a:ln>
        </p:spPr>
      </p:sp>
      <p:sp>
        <p:nvSpPr>
          <p:cNvPr id="19477" name="Line 1060"/>
          <p:cNvSpPr/>
          <p:nvPr/>
        </p:nvSpPr>
        <p:spPr>
          <a:xfrm>
            <a:off x="4114800" y="2432050"/>
            <a:ext cx="304800" cy="0"/>
          </a:xfrm>
          <a:prstGeom prst="line">
            <a:avLst/>
          </a:prstGeom>
          <a:ln w="12700" cap="flat" cmpd="sng">
            <a:solidFill>
              <a:schemeClr val="tx1"/>
            </a:solidFill>
            <a:prstDash val="solid"/>
            <a:headEnd type="none" w="med" len="med"/>
            <a:tailEnd type="triangle" w="sm" len="sm"/>
          </a:ln>
        </p:spPr>
      </p:sp>
      <p:sp>
        <p:nvSpPr>
          <p:cNvPr id="19478" name="Line 1061"/>
          <p:cNvSpPr/>
          <p:nvPr/>
        </p:nvSpPr>
        <p:spPr>
          <a:xfrm>
            <a:off x="6477000" y="2432050"/>
            <a:ext cx="228600" cy="0"/>
          </a:xfrm>
          <a:prstGeom prst="line">
            <a:avLst/>
          </a:prstGeom>
          <a:ln w="12700" cap="flat" cmpd="sng">
            <a:solidFill>
              <a:schemeClr val="tx1"/>
            </a:solidFill>
            <a:prstDash val="solid"/>
            <a:headEnd type="none" w="med" len="med"/>
            <a:tailEnd type="triangle" w="sm" len="sm"/>
          </a:ln>
        </p:spPr>
      </p:sp>
      <p:sp>
        <p:nvSpPr>
          <p:cNvPr id="19479" name="Line 1062"/>
          <p:cNvSpPr/>
          <p:nvPr/>
        </p:nvSpPr>
        <p:spPr>
          <a:xfrm>
            <a:off x="4191000" y="4641850"/>
            <a:ext cx="228600" cy="0"/>
          </a:xfrm>
          <a:prstGeom prst="line">
            <a:avLst/>
          </a:prstGeom>
          <a:ln w="12700" cap="flat" cmpd="sng">
            <a:solidFill>
              <a:schemeClr val="tx1"/>
            </a:solidFill>
            <a:prstDash val="solid"/>
            <a:headEnd type="none" w="med" len="med"/>
            <a:tailEnd type="triangle" w="sm" len="sm"/>
          </a:ln>
        </p:spPr>
      </p:sp>
      <p:sp>
        <p:nvSpPr>
          <p:cNvPr id="19480" name="Line 1063"/>
          <p:cNvSpPr/>
          <p:nvPr/>
        </p:nvSpPr>
        <p:spPr>
          <a:xfrm>
            <a:off x="6477000" y="4641850"/>
            <a:ext cx="228600" cy="0"/>
          </a:xfrm>
          <a:prstGeom prst="line">
            <a:avLst/>
          </a:prstGeom>
          <a:ln w="12700" cap="flat" cmpd="sng">
            <a:solidFill>
              <a:schemeClr val="tx1"/>
            </a:solidFill>
            <a:prstDash val="solid"/>
            <a:headEnd type="none" w="med" len="med"/>
            <a:tailEnd type="triangle" w="sm" len="sm"/>
          </a:ln>
        </p:spPr>
      </p:sp>
      <p:sp>
        <p:nvSpPr>
          <p:cNvPr id="19481" name="Text Box 1064"/>
          <p:cNvSpPr txBox="1"/>
          <p:nvPr/>
        </p:nvSpPr>
        <p:spPr>
          <a:xfrm>
            <a:off x="4343400" y="3117850"/>
            <a:ext cx="654050" cy="37941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sz="1800" dirty="0">
                <a:latin typeface="Times New Roman" panose="02020603050405020304" pitchFamily="18" charset="0"/>
              </a:rPr>
              <a:t>图象</a:t>
            </a:r>
            <a:endParaRPr lang="zh-CN" altLang="en-US" sz="1800" dirty="0">
              <a:latin typeface="Times New Roman" panose="02020603050405020304" pitchFamily="18" charset="0"/>
            </a:endParaRPr>
          </a:p>
        </p:txBody>
      </p:sp>
      <p:sp>
        <p:nvSpPr>
          <p:cNvPr id="19482" name="Text Box 1065"/>
          <p:cNvSpPr txBox="1"/>
          <p:nvPr/>
        </p:nvSpPr>
        <p:spPr>
          <a:xfrm>
            <a:off x="4724400" y="3651250"/>
            <a:ext cx="654050" cy="37941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sz="1800" dirty="0">
                <a:latin typeface="Times New Roman" panose="02020603050405020304" pitchFamily="18" charset="0"/>
              </a:rPr>
              <a:t>音频</a:t>
            </a:r>
            <a:endParaRPr lang="zh-CN" altLang="en-US" sz="1800" dirty="0">
              <a:latin typeface="Times New Roman" panose="02020603050405020304" pitchFamily="18" charset="0"/>
            </a:endParaRPr>
          </a:p>
        </p:txBody>
      </p:sp>
      <p:sp>
        <p:nvSpPr>
          <p:cNvPr id="19483" name="Text Box 1066"/>
          <p:cNvSpPr txBox="1"/>
          <p:nvPr/>
        </p:nvSpPr>
        <p:spPr>
          <a:xfrm>
            <a:off x="5181600" y="3117850"/>
            <a:ext cx="654050" cy="37941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sz="1800" dirty="0">
                <a:latin typeface="Times New Roman" panose="02020603050405020304" pitchFamily="18" charset="0"/>
              </a:rPr>
              <a:t>视频</a:t>
            </a:r>
            <a:endParaRPr lang="zh-CN" altLang="en-US" sz="1800" dirty="0">
              <a:latin typeface="Times New Roman" panose="02020603050405020304" pitchFamily="18" charset="0"/>
            </a:endParaRPr>
          </a:p>
        </p:txBody>
      </p:sp>
      <p:sp>
        <p:nvSpPr>
          <p:cNvPr id="19484" name="Text Box 1067"/>
          <p:cNvSpPr txBox="1"/>
          <p:nvPr/>
        </p:nvSpPr>
        <p:spPr>
          <a:xfrm>
            <a:off x="5715000" y="3651250"/>
            <a:ext cx="654050" cy="37941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sz="1800" dirty="0">
                <a:latin typeface="Times New Roman" panose="02020603050405020304" pitchFamily="18" charset="0"/>
              </a:rPr>
              <a:t>数据</a:t>
            </a:r>
            <a:endParaRPr lang="zh-CN" altLang="en-US" sz="1800" dirty="0">
              <a:latin typeface="Times New Roman" panose="02020603050405020304" pitchFamily="18" charset="0"/>
            </a:endParaRPr>
          </a:p>
        </p:txBody>
      </p:sp>
      <p:sp>
        <p:nvSpPr>
          <p:cNvPr id="19485" name="Text Box 1068"/>
          <p:cNvSpPr txBox="1"/>
          <p:nvPr/>
        </p:nvSpPr>
        <p:spPr>
          <a:xfrm>
            <a:off x="6096000" y="3133725"/>
            <a:ext cx="425450" cy="379413"/>
          </a:xfrm>
          <a:prstGeom prst="rect">
            <a:avLst/>
          </a:prstGeom>
          <a:noFill/>
          <a:ln w="12700" cap="flat" cmpd="sng">
            <a:solidFill>
              <a:schemeClr val="tx1"/>
            </a:solidFill>
            <a:prstDash val="solid"/>
            <a:miter/>
            <a:headEnd type="none" w="med" len="med"/>
            <a:tailEnd type="none" w="med" len="med"/>
          </a:ln>
        </p:spPr>
        <p:txBody>
          <a:bodyPr wrap="none">
            <a:spAutoFit/>
          </a:bodyPr>
          <a:p>
            <a:r>
              <a:rPr lang="zh-CN" altLang="en-US" sz="1800" dirty="0">
                <a:latin typeface="Times New Roman" panose="02020603050405020304" pitchFamily="18" charset="0"/>
              </a:rPr>
              <a:t>…</a:t>
            </a:r>
            <a:endParaRPr lang="zh-CN" altLang="en-US" sz="1800" dirty="0">
              <a:latin typeface="Times New Roman" panose="02020603050405020304" pitchFamily="18" charset="0"/>
            </a:endParaRPr>
          </a:p>
        </p:txBody>
      </p:sp>
      <p:sp>
        <p:nvSpPr>
          <p:cNvPr id="19486" name="Line 1069"/>
          <p:cNvSpPr/>
          <p:nvPr/>
        </p:nvSpPr>
        <p:spPr>
          <a:xfrm flipH="1">
            <a:off x="4648200" y="2660650"/>
            <a:ext cx="381000" cy="457200"/>
          </a:xfrm>
          <a:prstGeom prst="line">
            <a:avLst/>
          </a:prstGeom>
          <a:ln w="12700" cap="flat" cmpd="sng">
            <a:solidFill>
              <a:schemeClr val="tx1"/>
            </a:solidFill>
            <a:prstDash val="solid"/>
            <a:headEnd type="none" w="med" len="med"/>
            <a:tailEnd type="none" w="med" len="med"/>
          </a:ln>
        </p:spPr>
      </p:sp>
      <p:sp>
        <p:nvSpPr>
          <p:cNvPr id="19487" name="Line 1070"/>
          <p:cNvSpPr/>
          <p:nvPr/>
        </p:nvSpPr>
        <p:spPr>
          <a:xfrm>
            <a:off x="5867400" y="2660650"/>
            <a:ext cx="457200" cy="457200"/>
          </a:xfrm>
          <a:prstGeom prst="line">
            <a:avLst/>
          </a:prstGeom>
          <a:ln w="12700" cap="flat" cmpd="sng">
            <a:solidFill>
              <a:schemeClr val="tx1"/>
            </a:solidFill>
            <a:prstDash val="solid"/>
            <a:headEnd type="none" w="med" len="med"/>
            <a:tailEnd type="none" w="med" len="med"/>
          </a:ln>
        </p:spPr>
      </p:sp>
      <p:sp>
        <p:nvSpPr>
          <p:cNvPr id="19488" name="Line 1071"/>
          <p:cNvSpPr/>
          <p:nvPr/>
        </p:nvSpPr>
        <p:spPr>
          <a:xfrm>
            <a:off x="5486400" y="2660650"/>
            <a:ext cx="0" cy="457200"/>
          </a:xfrm>
          <a:prstGeom prst="line">
            <a:avLst/>
          </a:prstGeom>
          <a:ln w="12700" cap="flat" cmpd="sng">
            <a:solidFill>
              <a:schemeClr val="tx1"/>
            </a:solidFill>
            <a:prstDash val="solid"/>
            <a:headEnd type="none" w="med" len="med"/>
            <a:tailEnd type="none" w="med" len="med"/>
          </a:ln>
        </p:spPr>
      </p:sp>
      <p:sp>
        <p:nvSpPr>
          <p:cNvPr id="19489" name="Line 1072"/>
          <p:cNvSpPr/>
          <p:nvPr/>
        </p:nvSpPr>
        <p:spPr>
          <a:xfrm>
            <a:off x="5715000" y="2660650"/>
            <a:ext cx="304800" cy="990600"/>
          </a:xfrm>
          <a:prstGeom prst="line">
            <a:avLst/>
          </a:prstGeom>
          <a:ln w="12700" cap="flat" cmpd="sng">
            <a:solidFill>
              <a:schemeClr val="tx1"/>
            </a:solidFill>
            <a:prstDash val="solid"/>
            <a:headEnd type="none" w="med" len="med"/>
            <a:tailEnd type="none" w="med" len="med"/>
          </a:ln>
        </p:spPr>
      </p:sp>
      <p:sp>
        <p:nvSpPr>
          <p:cNvPr id="19490" name="Line 1073"/>
          <p:cNvSpPr/>
          <p:nvPr/>
        </p:nvSpPr>
        <p:spPr>
          <a:xfrm flipH="1">
            <a:off x="5029200" y="2660650"/>
            <a:ext cx="228600" cy="990600"/>
          </a:xfrm>
          <a:prstGeom prst="line">
            <a:avLst/>
          </a:prstGeom>
          <a:ln w="12700" cap="flat" cmpd="sng">
            <a:solidFill>
              <a:schemeClr val="tx1"/>
            </a:solidFill>
            <a:prstDash val="solid"/>
            <a:headEnd type="none" w="med" len="med"/>
            <a:tailEnd type="none" w="med" len="med"/>
          </a:ln>
        </p:spPr>
      </p:sp>
      <p:sp>
        <p:nvSpPr>
          <p:cNvPr id="19491" name="Rectangle 1074"/>
          <p:cNvSpPr/>
          <p:nvPr/>
        </p:nvSpPr>
        <p:spPr>
          <a:xfrm>
            <a:off x="4267200" y="1441450"/>
            <a:ext cx="2362200" cy="5029200"/>
          </a:xfrm>
          <a:prstGeom prst="rect">
            <a:avLst/>
          </a:prstGeom>
          <a:noFill/>
          <a:ln w="12700" cap="flat" cmpd="sng">
            <a:solidFill>
              <a:schemeClr val="tx1"/>
            </a:solidFill>
            <a:prstDash val="dash"/>
            <a:miter/>
            <a:headEnd type="none" w="med" len="med"/>
            <a:tailEnd type="none" w="med" len="med"/>
          </a:ln>
        </p:spPr>
        <p:txBody>
          <a:bodyPr wrap="none" anchor="ctr"/>
          <a:p>
            <a:endParaRPr lang="zh-CN" altLang="en-US" dirty="0">
              <a:latin typeface="Tahoma" panose="020B0604030504040204" pitchFamily="34" charset="0"/>
            </a:endParaRPr>
          </a:p>
        </p:txBody>
      </p:sp>
      <p:sp>
        <p:nvSpPr>
          <p:cNvPr id="19492" name="Text Box 1075"/>
          <p:cNvSpPr txBox="1"/>
          <p:nvPr/>
        </p:nvSpPr>
        <p:spPr>
          <a:xfrm>
            <a:off x="4403725" y="1531938"/>
            <a:ext cx="793750" cy="457200"/>
          </a:xfrm>
          <a:prstGeom prst="rect">
            <a:avLst/>
          </a:prstGeom>
          <a:noFill/>
          <a:ln w="9525">
            <a:noFill/>
          </a:ln>
        </p:spPr>
        <p:txBody>
          <a:bodyPr wrap="none">
            <a:spAutoFit/>
          </a:bodyPr>
          <a:p>
            <a:r>
              <a:rPr lang="zh-CN" altLang="en-US" b="1" dirty="0">
                <a:latin typeface="Times New Roman" panose="02020603050405020304" pitchFamily="18" charset="0"/>
              </a:rPr>
              <a:t>算法</a:t>
            </a:r>
            <a:endParaRPr lang="zh-CN" altLang="en-US" b="1" dirty="0">
              <a:latin typeface="Times New Roman" panose="02020603050405020304" pitchFamily="18" charset="0"/>
            </a:endParaRPr>
          </a:p>
        </p:txBody>
      </p:sp>
      <p:sp>
        <p:nvSpPr>
          <p:cNvPr id="19493" name="Rectangle 1076"/>
          <p:cNvSpPr/>
          <p:nvPr/>
        </p:nvSpPr>
        <p:spPr>
          <a:xfrm>
            <a:off x="6705600" y="1441450"/>
            <a:ext cx="2133600" cy="5029200"/>
          </a:xfrm>
          <a:prstGeom prst="rect">
            <a:avLst/>
          </a:prstGeom>
          <a:noFill/>
          <a:ln w="12700" cap="flat" cmpd="sng">
            <a:solidFill>
              <a:schemeClr val="tx1"/>
            </a:solidFill>
            <a:prstDash val="dash"/>
            <a:miter/>
            <a:headEnd type="none" w="med" len="med"/>
            <a:tailEnd type="none" w="med" len="med"/>
          </a:ln>
        </p:spPr>
        <p:txBody>
          <a:bodyPr wrap="none" anchor="ctr"/>
          <a:p>
            <a:endParaRPr lang="zh-CN" altLang="en-US" dirty="0">
              <a:latin typeface="Tahoma" panose="020B0604030504040204" pitchFamily="34" charset="0"/>
            </a:endParaRPr>
          </a:p>
        </p:txBody>
      </p:sp>
      <p:sp>
        <p:nvSpPr>
          <p:cNvPr id="19494" name="Text Box 1077"/>
          <p:cNvSpPr txBox="1"/>
          <p:nvPr/>
        </p:nvSpPr>
        <p:spPr>
          <a:xfrm>
            <a:off x="6781800" y="1531938"/>
            <a:ext cx="793750" cy="457200"/>
          </a:xfrm>
          <a:prstGeom prst="rect">
            <a:avLst/>
          </a:prstGeom>
          <a:noFill/>
          <a:ln w="9525">
            <a:noFill/>
          </a:ln>
        </p:spPr>
        <p:txBody>
          <a:bodyPr wrap="none">
            <a:spAutoFit/>
          </a:bodyPr>
          <a:p>
            <a:r>
              <a:rPr lang="zh-CN" altLang="en-US" b="1" dirty="0">
                <a:latin typeface="Times New Roman" panose="02020603050405020304" pitchFamily="18" charset="0"/>
              </a:rPr>
              <a:t>攻击</a:t>
            </a:r>
            <a:endParaRPr lang="zh-CN" altLang="en-US" b="1" dirty="0">
              <a:latin typeface="Times New Roman" panose="02020603050405020304" pitchFamily="18" charset="0"/>
            </a:endParaRPr>
          </a:p>
        </p:txBody>
      </p:sp>
      <p:sp>
        <p:nvSpPr>
          <p:cNvPr id="19495" name="Text Box 1078"/>
          <p:cNvSpPr txBox="1"/>
          <p:nvPr/>
        </p:nvSpPr>
        <p:spPr>
          <a:xfrm>
            <a:off x="0" y="3270250"/>
            <a:ext cx="1619250" cy="469900"/>
          </a:xfrm>
          <a:prstGeom prst="rect">
            <a:avLst/>
          </a:prstGeom>
          <a:noFill/>
          <a:ln w="12700" cap="flat" cmpd="sng">
            <a:solidFill>
              <a:schemeClr val="tx1"/>
            </a:solidFill>
            <a:prstDash val="solid"/>
            <a:miter/>
            <a:headEnd type="none" w="med" len="med"/>
            <a:tailEnd type="none" w="med" len="med"/>
          </a:ln>
        </p:spPr>
        <p:txBody>
          <a:bodyPr>
            <a:spAutoFit/>
          </a:bodyPr>
          <a:p>
            <a:r>
              <a:rPr lang="zh-CN" altLang="en-US" b="1" dirty="0">
                <a:latin typeface="Times New Roman" panose="02020603050405020304" pitchFamily="18" charset="0"/>
              </a:rPr>
              <a:t>广义隐藏</a:t>
            </a:r>
            <a:endParaRPr lang="zh-CN" altLang="en-US" b="1" dirty="0">
              <a:latin typeface="Times New Roman" panose="02020603050405020304" pitchFamily="18" charset="0"/>
            </a:endParaRPr>
          </a:p>
        </p:txBody>
      </p:sp>
      <p:sp>
        <p:nvSpPr>
          <p:cNvPr id="19496" name="Line 1079"/>
          <p:cNvSpPr/>
          <p:nvPr/>
        </p:nvSpPr>
        <p:spPr>
          <a:xfrm flipV="1">
            <a:off x="1447800" y="2432050"/>
            <a:ext cx="685800" cy="1066800"/>
          </a:xfrm>
          <a:prstGeom prst="line">
            <a:avLst/>
          </a:prstGeom>
          <a:ln w="12700" cap="flat" cmpd="sng">
            <a:solidFill>
              <a:schemeClr val="tx1"/>
            </a:solidFill>
            <a:prstDash val="solid"/>
            <a:headEnd type="none" w="med" len="med"/>
            <a:tailEnd type="triangle" w="sm" len="sm"/>
          </a:ln>
        </p:spPr>
      </p:sp>
      <p:sp>
        <p:nvSpPr>
          <p:cNvPr id="19497" name="Line 1080"/>
          <p:cNvSpPr/>
          <p:nvPr/>
        </p:nvSpPr>
        <p:spPr>
          <a:xfrm>
            <a:off x="1447800" y="3498850"/>
            <a:ext cx="685800" cy="1143000"/>
          </a:xfrm>
          <a:prstGeom prst="line">
            <a:avLst/>
          </a:prstGeom>
          <a:ln w="12700" cap="flat" cmpd="sng">
            <a:solidFill>
              <a:schemeClr val="tx1"/>
            </a:solidFill>
            <a:prstDash val="solid"/>
            <a:headEnd type="none" w="med" len="med"/>
            <a:tailEnd type="triangle" w="sm" len="sm"/>
          </a:ln>
        </p:spPr>
      </p:sp>
      <p:sp>
        <p:nvSpPr>
          <p:cNvPr id="19498" name="AutoShape 1082"/>
          <p:cNvSpPr/>
          <p:nvPr/>
        </p:nvSpPr>
        <p:spPr>
          <a:xfrm>
            <a:off x="827088" y="1557338"/>
            <a:ext cx="1524000" cy="609600"/>
          </a:xfrm>
          <a:prstGeom prst="wedgeRectCallout">
            <a:avLst>
              <a:gd name="adj1" fmla="val 172815"/>
              <a:gd name="adj2" fmla="val 95051"/>
            </a:avLst>
          </a:prstGeom>
          <a:noFill/>
          <a:ln w="12700" cap="flat" cmpd="sng">
            <a:solidFill>
              <a:schemeClr val="tx1"/>
            </a:solidFill>
            <a:prstDash val="solid"/>
            <a:miter/>
            <a:headEnd type="none" w="med" len="med"/>
            <a:tailEnd type="none" w="med" len="med"/>
          </a:ln>
        </p:spPr>
        <p:txBody>
          <a:bodyPr/>
          <a:p>
            <a:pPr algn="ctr"/>
            <a:r>
              <a:rPr lang="zh-CN" altLang="en-US" b="1" dirty="0">
                <a:latin typeface="Times New Roman" panose="02020603050405020304" pitchFamily="18" charset="0"/>
              </a:rPr>
              <a:t>基础知识</a:t>
            </a:r>
            <a:endParaRPr lang="zh-CN" altLang="en-US" b="1" dirty="0">
              <a:latin typeface="Times New Roman" panose="02020603050405020304" pitchFamily="18" charset="0"/>
            </a:endParaRPr>
          </a:p>
        </p:txBody>
      </p:sp>
      <p:sp>
        <p:nvSpPr>
          <p:cNvPr id="19499" name="Date Placeholder 42"/>
          <p:cNvSpPr txBox="1">
            <a:spLocks noGrp="1"/>
          </p:cNvSpPr>
          <p:nvPr/>
        </p:nvSpPr>
        <p:spPr>
          <a:xfrm>
            <a:off x="457200" y="6248400"/>
            <a:ext cx="2133600" cy="457200"/>
          </a:xfrm>
          <a:prstGeom prst="rect">
            <a:avLst/>
          </a:prstGeom>
          <a:noFill/>
          <a:ln w="9525">
            <a:noFill/>
          </a:ln>
        </p:spPr>
        <p:txBody>
          <a:bodyPr anchor="b"/>
          <a:p>
            <a:fld id="{BB962C8B-B14F-4D97-AF65-F5344CB8AC3E}" type="datetime1">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9"/>
          <p:cNvSpPr txBox="1">
            <a:spLocks noGrp="1"/>
          </p:cNvSpPr>
          <p:nvPr/>
        </p:nvSpPr>
        <p:spPr>
          <a:xfrm>
            <a:off x="3124200" y="6248400"/>
            <a:ext cx="2895600" cy="457200"/>
          </a:xfrm>
          <a:prstGeom prst="rect">
            <a:avLst/>
          </a:prstGeom>
          <a:noFill/>
          <a:ln w="9525">
            <a:noFill/>
          </a:ln>
        </p:spPr>
        <p:txBody>
          <a:bodyPr anchor="b"/>
          <a:p>
            <a:pPr algn="ctr"/>
            <a:endParaRPr lang="en-US" altLang="x-none" sz="1200" dirty="0">
              <a:latin typeface="Tahoma" panose="020B0604030504040204" pitchFamily="34" charset="0"/>
            </a:endParaRPr>
          </a:p>
        </p:txBody>
      </p:sp>
      <p:sp>
        <p:nvSpPr>
          <p:cNvPr id="20483" name="Rectangle 10"/>
          <p:cNvSpPr txBox="1">
            <a:spLocks noGrp="1"/>
          </p:cNvSpPr>
          <p:nvPr/>
        </p:nvSpPr>
        <p:spPr>
          <a:xfrm>
            <a:off x="6553200" y="6248400"/>
            <a:ext cx="2133600" cy="457200"/>
          </a:xfrm>
          <a:prstGeom prst="rect">
            <a:avLst/>
          </a:prstGeom>
          <a:noFill/>
          <a:ln w="9525">
            <a:noFill/>
          </a:ln>
        </p:spPr>
        <p:txBody>
          <a:bodyPr anchor="b"/>
          <a:p>
            <a:pPr algn="r"/>
            <a:fld id="{9A0DB2DC-4C9A-4742-B13C-FB6460FD3503}" type="slidenum">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20484" name="Rectangle 2"/>
          <p:cNvSpPr>
            <a:spLocks noGrp="1"/>
          </p:cNvSpPr>
          <p:nvPr>
            <p:ph type="title"/>
          </p:nvPr>
        </p:nvSpPr>
        <p:spPr/>
        <p:txBody>
          <a:bodyPr vert="horz" wrap="square" anchor="b"/>
          <a:p>
            <a:pPr eaLnBrk="1" hangingPunct="1"/>
            <a:r>
              <a:rPr lang="zh-CN" altLang="en-US"/>
              <a:t>教材与参考书</a:t>
            </a:r>
            <a:endParaRPr lang="zh-CN" altLang="en-US"/>
          </a:p>
        </p:txBody>
      </p:sp>
      <p:sp>
        <p:nvSpPr>
          <p:cNvPr id="20485" name="Rectangle 3" descr="Rectangle: Click to edit Master text styles&#13;&#10;Second level&#13;&#10;Third level&#13;&#10;Fourth level&#13;&#10;Fifth level"/>
          <p:cNvSpPr>
            <a:spLocks noGrp="1"/>
          </p:cNvSpPr>
          <p:nvPr>
            <p:ph idx="1"/>
          </p:nvPr>
        </p:nvSpPr>
        <p:spPr>
          <a:xfrm>
            <a:off x="755650" y="1981200"/>
            <a:ext cx="7705725" cy="4572000"/>
          </a:xfrm>
        </p:spPr>
        <p:txBody>
          <a:bodyPr vert="horz" wrap="square" anchor="t"/>
          <a:p>
            <a:pPr eaLnBrk="1" hangingPunct="1"/>
            <a:r>
              <a:rPr lang="zh-CN" altLang="en-US" sz="2800" dirty="0">
                <a:sym typeface="+mn-ea"/>
              </a:rPr>
              <a:t>《信息隐藏与数字水印》杨榆，雷敏，</a:t>
            </a:r>
            <a:r>
              <a:rPr lang="en-US" altLang="zh-CN" sz="2800" dirty="0">
                <a:sym typeface="+mn-ea"/>
              </a:rPr>
              <a:t>2017</a:t>
            </a:r>
            <a:r>
              <a:rPr lang="zh-CN" altLang="en-US" sz="2800" dirty="0">
                <a:sym typeface="+mn-ea"/>
              </a:rPr>
              <a:t>年，</a:t>
            </a:r>
            <a:r>
              <a:rPr lang="zh-CN" altLang="en-US" sz="2800" dirty="0">
                <a:sym typeface="+mn-ea"/>
              </a:rPr>
              <a:t>北京邮电大学出版社</a:t>
            </a:r>
            <a:endParaRPr lang="zh-CN" altLang="en-US" sz="2800" dirty="0"/>
          </a:p>
          <a:p>
            <a:pPr eaLnBrk="1" hangingPunct="1"/>
            <a:r>
              <a:rPr lang="en-US" altLang="zh-CN" sz="2800" dirty="0"/>
              <a:t>《</a:t>
            </a:r>
            <a:r>
              <a:rPr lang="zh-CN" altLang="en-US" sz="2800" dirty="0"/>
              <a:t>信息隐藏与数字水印实验教程</a:t>
            </a:r>
            <a:r>
              <a:rPr lang="en-US" altLang="zh-CN" sz="2800" dirty="0"/>
              <a:t>》</a:t>
            </a:r>
            <a:r>
              <a:rPr lang="zh-CN" altLang="en-US" sz="2800" dirty="0"/>
              <a:t>，杨榆，</a:t>
            </a:r>
            <a:r>
              <a:rPr lang="en-US" altLang="zh-CN" sz="2800" dirty="0"/>
              <a:t>2010</a:t>
            </a:r>
            <a:r>
              <a:rPr lang="zh-CN" altLang="en-US" sz="2800" dirty="0"/>
              <a:t>，国防工业出版社</a:t>
            </a:r>
            <a:endParaRPr lang="zh-CN" altLang="en-US" sz="2800" dirty="0"/>
          </a:p>
          <a:p>
            <a:pPr eaLnBrk="1" hangingPunct="1"/>
            <a:endParaRPr lang="zh-CN" altLang="en-US" sz="2800" dirty="0"/>
          </a:p>
        </p:txBody>
      </p:sp>
      <p:sp>
        <p:nvSpPr>
          <p:cNvPr id="20486" name="Date Placeholder 5"/>
          <p:cNvSpPr txBox="1">
            <a:spLocks noGrp="1"/>
          </p:cNvSpPr>
          <p:nvPr/>
        </p:nvSpPr>
        <p:spPr>
          <a:xfrm>
            <a:off x="457200" y="6248400"/>
            <a:ext cx="2133600" cy="457200"/>
          </a:xfrm>
          <a:prstGeom prst="rect">
            <a:avLst/>
          </a:prstGeom>
          <a:noFill/>
          <a:ln w="9525">
            <a:noFill/>
          </a:ln>
        </p:spPr>
        <p:txBody>
          <a:bodyPr anchor="b"/>
          <a:p>
            <a:fld id="{BB962C8B-B14F-4D97-AF65-F5344CB8AC3E}" type="datetime1">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9"/>
          <p:cNvSpPr txBox="1">
            <a:spLocks noGrp="1"/>
          </p:cNvSpPr>
          <p:nvPr/>
        </p:nvSpPr>
        <p:spPr>
          <a:xfrm>
            <a:off x="3124200" y="6248400"/>
            <a:ext cx="2895600" cy="457200"/>
          </a:xfrm>
          <a:prstGeom prst="rect">
            <a:avLst/>
          </a:prstGeom>
          <a:noFill/>
          <a:ln w="9525">
            <a:noFill/>
          </a:ln>
        </p:spPr>
        <p:txBody>
          <a:bodyPr anchor="b"/>
          <a:p>
            <a:pPr algn="ctr"/>
            <a:endParaRPr lang="en-US" altLang="x-none" sz="1200" dirty="0">
              <a:latin typeface="Tahoma" panose="020B0604030504040204" pitchFamily="34" charset="0"/>
            </a:endParaRPr>
          </a:p>
        </p:txBody>
      </p:sp>
      <p:sp>
        <p:nvSpPr>
          <p:cNvPr id="23555" name="Rectangle 10"/>
          <p:cNvSpPr txBox="1">
            <a:spLocks noGrp="1"/>
          </p:cNvSpPr>
          <p:nvPr/>
        </p:nvSpPr>
        <p:spPr>
          <a:xfrm>
            <a:off x="6553200" y="6248400"/>
            <a:ext cx="2133600" cy="457200"/>
          </a:xfrm>
          <a:prstGeom prst="rect">
            <a:avLst/>
          </a:prstGeom>
          <a:noFill/>
          <a:ln w="9525">
            <a:noFill/>
          </a:ln>
        </p:spPr>
        <p:txBody>
          <a:bodyPr anchor="b"/>
          <a:p>
            <a:pPr algn="r"/>
            <a:fld id="{9A0DB2DC-4C9A-4742-B13C-FB6460FD3503}" type="slidenum">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23556" name="Rectangle 2"/>
          <p:cNvSpPr>
            <a:spLocks noGrp="1"/>
          </p:cNvSpPr>
          <p:nvPr>
            <p:ph type="title"/>
          </p:nvPr>
        </p:nvSpPr>
        <p:spPr/>
        <p:txBody>
          <a:bodyPr vert="horz" wrap="square" anchor="b"/>
          <a:p>
            <a:pPr eaLnBrk="1" hangingPunct="1"/>
            <a:r>
              <a:rPr lang="zh-CN" altLang="en-US"/>
              <a:t>所需基础知识</a:t>
            </a:r>
            <a:endParaRPr lang="zh-CN" altLang="en-US"/>
          </a:p>
        </p:txBody>
      </p:sp>
      <p:sp>
        <p:nvSpPr>
          <p:cNvPr id="23557" name="Rectangle 3" descr="Rectangle: Click to edit Master text styles&#13;&#10;Second level&#13;&#10;Third level&#13;&#10;Fourth level&#13;&#10;Fifth level"/>
          <p:cNvSpPr>
            <a:spLocks noGrp="1"/>
          </p:cNvSpPr>
          <p:nvPr>
            <p:ph idx="1"/>
          </p:nvPr>
        </p:nvSpPr>
        <p:spPr/>
        <p:txBody>
          <a:bodyPr vert="horz" wrap="square" anchor="t"/>
          <a:p>
            <a:pPr eaLnBrk="1" hangingPunct="1"/>
            <a:r>
              <a:rPr lang="zh-CN" altLang="en-US" dirty="0"/>
              <a:t>数字信号处理</a:t>
            </a:r>
            <a:endParaRPr lang="zh-CN" altLang="en-US" dirty="0"/>
          </a:p>
          <a:p>
            <a:pPr eaLnBrk="1" hangingPunct="1"/>
            <a:r>
              <a:rPr lang="zh-CN" altLang="en-US" dirty="0"/>
              <a:t>软件编程（</a:t>
            </a:r>
            <a:r>
              <a:rPr lang="en-US" altLang="zh-CN" dirty="0"/>
              <a:t>Matlab</a:t>
            </a:r>
            <a:r>
              <a:rPr lang="zh-CN" altLang="en-US" dirty="0"/>
              <a:t>或</a:t>
            </a:r>
            <a:r>
              <a:rPr lang="en-US" altLang="zh-CN" dirty="0"/>
              <a:t>Python）</a:t>
            </a:r>
            <a:endParaRPr lang="en-US" altLang="zh-CN" dirty="0"/>
          </a:p>
          <a:p>
            <a:pPr eaLnBrk="1" hangingPunct="1"/>
            <a:r>
              <a:rPr lang="zh-CN" altLang="en-US" dirty="0"/>
              <a:t>文献检索</a:t>
            </a:r>
            <a:endParaRPr lang="zh-CN" altLang="en-US" dirty="0"/>
          </a:p>
        </p:txBody>
      </p:sp>
      <p:sp>
        <p:nvSpPr>
          <p:cNvPr id="23558" name="Date Placeholder 5"/>
          <p:cNvSpPr txBox="1">
            <a:spLocks noGrp="1"/>
          </p:cNvSpPr>
          <p:nvPr/>
        </p:nvSpPr>
        <p:spPr>
          <a:xfrm>
            <a:off x="457200" y="6248400"/>
            <a:ext cx="2133600" cy="457200"/>
          </a:xfrm>
          <a:prstGeom prst="rect">
            <a:avLst/>
          </a:prstGeom>
          <a:noFill/>
          <a:ln w="9525">
            <a:noFill/>
          </a:ln>
        </p:spPr>
        <p:txBody>
          <a:bodyPr anchor="b"/>
          <a:p>
            <a:fld id="{BB962C8B-B14F-4D97-AF65-F5344CB8AC3E}" type="datetime1">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7">
                                            <p:txEl>
                                              <p:charRg st="0" end="7"/>
                                            </p:txEl>
                                          </p:spTgt>
                                        </p:tgtEl>
                                        <p:attrNameLst>
                                          <p:attrName>style.visibility</p:attrName>
                                        </p:attrNameLst>
                                      </p:cBhvr>
                                      <p:to>
                                        <p:strVal val="visible"/>
                                      </p:to>
                                    </p:set>
                                    <p:anim calcmode="lin" valueType="num">
                                      <p:cBhvr additive="base">
                                        <p:cTn id="7" dur="500" fill="hold"/>
                                        <p:tgtEl>
                                          <p:spTgt spid="23557">
                                            <p:txEl>
                                              <p:charRg st="0"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7">
                                            <p:txEl>
                                              <p:charRg st="0"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57">
                                            <p:txEl>
                                              <p:charRg st="7" end="22"/>
                                            </p:txEl>
                                          </p:spTgt>
                                        </p:tgtEl>
                                        <p:attrNameLst>
                                          <p:attrName>style.visibility</p:attrName>
                                        </p:attrNameLst>
                                      </p:cBhvr>
                                      <p:to>
                                        <p:strVal val="visible"/>
                                      </p:to>
                                    </p:set>
                                    <p:anim calcmode="lin" valueType="num">
                                      <p:cBhvr additive="base">
                                        <p:cTn id="13" dur="500" fill="hold"/>
                                        <p:tgtEl>
                                          <p:spTgt spid="23557">
                                            <p:txEl>
                                              <p:charRg st="7" end="2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7">
                                            <p:txEl>
                                              <p:charRg st="7" end="2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557">
                                            <p:txEl>
                                              <p:charRg st="22" end="27"/>
                                            </p:txEl>
                                          </p:spTgt>
                                        </p:tgtEl>
                                        <p:attrNameLst>
                                          <p:attrName>style.visibility</p:attrName>
                                        </p:attrNameLst>
                                      </p:cBhvr>
                                      <p:to>
                                        <p:strVal val="visible"/>
                                      </p:to>
                                    </p:set>
                                    <p:anim calcmode="lin" valueType="num">
                                      <p:cBhvr additive="base">
                                        <p:cTn id="19" dur="500" fill="hold"/>
                                        <p:tgtEl>
                                          <p:spTgt spid="23557">
                                            <p:txEl>
                                              <p:charRg st="22" end="2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7">
                                            <p:txEl>
                                              <p:charRg st="22" end="2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6147"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63D4576-69D0-4F92-975A-5F3B770675AE}"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6148" name="Rectangle 2"/>
          <p:cNvSpPr>
            <a:spLocks noGrp="1" noChangeArrowheads="1"/>
          </p:cNvSpPr>
          <p:nvPr>
            <p:ph type="title"/>
          </p:nvPr>
        </p:nvSpPr>
        <p:spPr/>
        <p:txBody>
          <a:bodyPr/>
          <a:lstStyle/>
          <a:p>
            <a:pPr eaLnBrk="1" hangingPunct="1"/>
            <a:r>
              <a:rPr lang="zh-CN" altLang="en-US"/>
              <a:t>提纲</a:t>
            </a:r>
            <a:endParaRPr lang="zh-CN" altLang="en-US"/>
          </a:p>
        </p:txBody>
      </p:sp>
      <p:sp>
        <p:nvSpPr>
          <p:cNvPr id="6149"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r>
              <a:rPr lang="zh-CN" altLang="en-US" b="1">
                <a:solidFill>
                  <a:schemeClr val="hlink"/>
                </a:solidFill>
              </a:rPr>
              <a:t>隐写术和数字水印</a:t>
            </a:r>
            <a:endParaRPr lang="zh-CN" altLang="en-US" b="1">
              <a:solidFill>
                <a:schemeClr val="hlink"/>
              </a:solidFill>
            </a:endParaRPr>
          </a:p>
          <a:p>
            <a:pPr marL="0" indent="0" eaLnBrk="1" hangingPunct="1"/>
            <a:r>
              <a:rPr lang="zh-CN" altLang="en-US">
                <a:solidFill>
                  <a:schemeClr val="hlink"/>
                </a:solidFill>
              </a:rPr>
              <a:t>隐写术和数字水印的历史</a:t>
            </a:r>
            <a:endParaRPr lang="zh-CN" altLang="en-US">
              <a:solidFill>
                <a:schemeClr val="hlink"/>
              </a:solidFill>
            </a:endParaRPr>
          </a:p>
          <a:p>
            <a:pPr marL="0" indent="0" eaLnBrk="1" hangingPunct="1"/>
            <a:r>
              <a:rPr lang="zh-CN" altLang="en-US">
                <a:solidFill>
                  <a:schemeClr val="hlink"/>
                </a:solidFill>
              </a:rPr>
              <a:t>隐写术和数字水印的现状</a:t>
            </a:r>
            <a:endParaRPr lang="zh-CN" altLang="en-US">
              <a:solidFill>
                <a:schemeClr val="hlink"/>
              </a:solidFill>
            </a:endParaRPr>
          </a:p>
          <a:p>
            <a:pPr marL="0" indent="0" eaLnBrk="1" hangingPunct="1"/>
            <a:r>
              <a:rPr lang="zh-CN" altLang="en-US">
                <a:solidFill>
                  <a:schemeClr val="hlink"/>
                </a:solidFill>
              </a:rPr>
              <a:t>信息隐藏的研究分支</a:t>
            </a:r>
            <a:endParaRPr lang="zh-CN" altLang="en-US">
              <a:solidFill>
                <a:schemeClr val="hlink"/>
              </a:solidFill>
            </a:endParaRPr>
          </a:p>
        </p:txBody>
      </p:sp>
      <p:sp>
        <p:nvSpPr>
          <p:cNvPr id="6150"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5FF33C19-2164-43AD-B8CB-7DD592753560}"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zh-CN" altLang="en-US"/>
              <a:t>典型隐写和数字水印系统</a:t>
            </a:r>
            <a:endParaRPr lang="zh-CN" altLang="en-US"/>
          </a:p>
        </p:txBody>
      </p:sp>
      <p:sp>
        <p:nvSpPr>
          <p:cNvPr id="8195"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E325AB16-A547-4505-A099-921AA4906188}"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8196"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819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C4DD35F-786B-442C-A6F6-2D21999DCD34}" type="slidenum">
              <a:rPr lang="en-US" altLang="zh-CN" sz="1200" smtClean="0">
                <a:latin typeface="Tahoma" panose="020B0604030504040204" pitchFamily="34" charset="0"/>
              </a:rPr>
            </a:fld>
            <a:endParaRPr lang="en-US" altLang="zh-CN" sz="1200">
              <a:latin typeface="Tahoma" panose="020B0604030504040204" pitchFamily="34" charset="0"/>
            </a:endParaRPr>
          </a:p>
        </p:txBody>
      </p:sp>
      <p:pic>
        <p:nvPicPr>
          <p:cNvPr id="8198" name="Picture 6"/>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103438" y="2641600"/>
            <a:ext cx="5848350" cy="2486025"/>
          </a:xfrm>
          <a:noFill/>
        </p:spPr>
      </p:pic>
      <p:sp>
        <p:nvSpPr>
          <p:cNvPr id="8199" name="TextBox 19"/>
          <p:cNvSpPr txBox="1">
            <a:spLocks noChangeArrowheads="1"/>
          </p:cNvSpPr>
          <p:nvPr/>
        </p:nvSpPr>
        <p:spPr bwMode="auto">
          <a:xfrm>
            <a:off x="392113" y="5286375"/>
            <a:ext cx="8359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Tahoma" panose="020B0604030504040204" pitchFamily="34" charset="0"/>
              </a:rPr>
              <a:t>图片源自</a:t>
            </a:r>
            <a:r>
              <a:rPr lang="en-US" altLang="zh-CN" sz="2400">
                <a:latin typeface="Tahoma" panose="020B0604030504040204" pitchFamily="34" charset="0"/>
              </a:rPr>
              <a:t>《Digital Watermarking and Steganography》</a:t>
            </a:r>
            <a:endParaRPr lang="zh-CN" altLang="en-US" sz="2400">
              <a:latin typeface="Tahoma" panose="020B0604030504040204" pitchFamily="34" charset="0"/>
            </a:endParaRPr>
          </a:p>
        </p:txBody>
      </p:sp>
    </p:spTree>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0243"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361DED9-77B1-4B6C-BF93-31092C52D273}"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10244" name="Rectangle 2"/>
          <p:cNvSpPr>
            <a:spLocks noGrp="1" noChangeArrowheads="1"/>
          </p:cNvSpPr>
          <p:nvPr>
            <p:ph type="title"/>
          </p:nvPr>
        </p:nvSpPr>
        <p:spPr/>
        <p:txBody>
          <a:bodyPr/>
          <a:lstStyle/>
          <a:p>
            <a:pPr eaLnBrk="1" hangingPunct="1"/>
            <a:r>
              <a:rPr lang="zh-CN" altLang="en-US"/>
              <a:t>数字水印和隐写术</a:t>
            </a:r>
            <a:endParaRPr lang="zh-CN" altLang="en-US"/>
          </a:p>
        </p:txBody>
      </p:sp>
      <p:sp>
        <p:nvSpPr>
          <p:cNvPr id="8197"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a:t>数字水印技术</a:t>
            </a:r>
            <a:r>
              <a:rPr lang="en-US" altLang="zh-CN"/>
              <a:t>(Digital Watermarking)</a:t>
            </a:r>
            <a:endParaRPr lang="en-US" altLang="zh-CN"/>
          </a:p>
          <a:p>
            <a:pPr lvl="1" eaLnBrk="1" hangingPunct="1">
              <a:lnSpc>
                <a:spcPct val="150000"/>
              </a:lnSpc>
            </a:pPr>
            <a:r>
              <a:rPr lang="zh-CN" altLang="en-US"/>
              <a:t>通过对媒体进行难以被感知的改动，从而</a:t>
            </a:r>
            <a:r>
              <a:rPr lang="zh-CN" altLang="en-US" u="sng">
                <a:solidFill>
                  <a:srgbClr val="FF0000"/>
                </a:solidFill>
              </a:rPr>
              <a:t>嵌入与媒体有关的信息</a:t>
            </a:r>
            <a:r>
              <a:rPr lang="zh-CN" altLang="en-US"/>
              <a:t>的技术。</a:t>
            </a:r>
            <a:endParaRPr lang="en-US" altLang="zh-CN"/>
          </a:p>
          <a:p>
            <a:pPr eaLnBrk="1" hangingPunct="1">
              <a:lnSpc>
                <a:spcPct val="150000"/>
              </a:lnSpc>
            </a:pPr>
            <a:r>
              <a:rPr lang="zh-CN" altLang="en-US"/>
              <a:t>隐写术</a:t>
            </a:r>
            <a:r>
              <a:rPr lang="en-US" altLang="zh-CN"/>
              <a:t>(Steganography)</a:t>
            </a:r>
            <a:endParaRPr lang="en-US" altLang="zh-CN"/>
          </a:p>
          <a:p>
            <a:pPr lvl="1" eaLnBrk="1" hangingPunct="1">
              <a:lnSpc>
                <a:spcPct val="150000"/>
              </a:lnSpc>
            </a:pPr>
            <a:r>
              <a:rPr lang="en-US" altLang="zh-CN"/>
              <a:t>Steganography</a:t>
            </a:r>
            <a:r>
              <a:rPr lang="zh-CN" altLang="en-US"/>
              <a:t>来自于希腊词根</a:t>
            </a:r>
            <a:r>
              <a:rPr lang="en-US" altLang="zh-CN"/>
              <a:t>:steganos</a:t>
            </a:r>
            <a:r>
              <a:rPr lang="zh-CN" altLang="en-US"/>
              <a:t>和</a:t>
            </a:r>
            <a:r>
              <a:rPr lang="en-US" altLang="zh-CN"/>
              <a:t>graphie</a:t>
            </a:r>
            <a:r>
              <a:rPr lang="zh-CN" altLang="en-US"/>
              <a:t>。</a:t>
            </a:r>
            <a:endParaRPr lang="en-US" altLang="zh-CN"/>
          </a:p>
          <a:p>
            <a:pPr eaLnBrk="1" hangingPunct="1">
              <a:lnSpc>
                <a:spcPct val="150000"/>
              </a:lnSpc>
              <a:buFont typeface="Wingdings" panose="05000000000000000000" pitchFamily="2" charset="2"/>
              <a:buNone/>
            </a:pPr>
            <a:endParaRPr lang="en-US" altLang="zh-CN"/>
          </a:p>
          <a:p>
            <a:pPr eaLnBrk="1" hangingPunct="1">
              <a:lnSpc>
                <a:spcPct val="150000"/>
              </a:lnSpc>
              <a:buFont typeface="Wingdings" panose="05000000000000000000" pitchFamily="2" charset="2"/>
              <a:buNone/>
            </a:pPr>
            <a:endParaRPr lang="zh-CN" altLang="en-US"/>
          </a:p>
          <a:p>
            <a:pPr eaLnBrk="1" hangingPunct="1">
              <a:lnSpc>
                <a:spcPct val="150000"/>
              </a:lnSpc>
              <a:buFont typeface="Wingdings" panose="05000000000000000000" pitchFamily="2" charset="2"/>
              <a:buNone/>
            </a:pPr>
            <a:endParaRPr lang="en-US" altLang="zh-CN"/>
          </a:p>
        </p:txBody>
      </p:sp>
      <p:sp>
        <p:nvSpPr>
          <p:cNvPr id="10246"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66D59B45-6B79-403E-8EB2-9A9FE01FFBE9}"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7">
                                            <p:txEl>
                                              <p:pRg st="0" end="0"/>
                                            </p:txEl>
                                          </p:spTgt>
                                        </p:tgtEl>
                                        <p:attrNameLst>
                                          <p:attrName>style.visibility</p:attrName>
                                        </p:attrNameLst>
                                      </p:cBhvr>
                                      <p:to>
                                        <p:strVal val="visible"/>
                                      </p:to>
                                    </p:set>
                                    <p:anim calcmode="lin" valueType="num">
                                      <p:cBhvr additive="base">
                                        <p:cTn id="7" dur="500" fill="hold"/>
                                        <p:tgtEl>
                                          <p:spTgt spid="819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7">
                                            <p:txEl>
                                              <p:pRg st="1" end="1"/>
                                            </p:txEl>
                                          </p:spTgt>
                                        </p:tgtEl>
                                        <p:attrNameLst>
                                          <p:attrName>style.visibility</p:attrName>
                                        </p:attrNameLst>
                                      </p:cBhvr>
                                      <p:to>
                                        <p:strVal val="visible"/>
                                      </p:to>
                                    </p:set>
                                    <p:anim calcmode="lin" valueType="num">
                                      <p:cBhvr additive="base">
                                        <p:cTn id="13" dur="500" fill="hold"/>
                                        <p:tgtEl>
                                          <p:spTgt spid="819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7">
                                            <p:txEl>
                                              <p:pRg st="2" end="2"/>
                                            </p:txEl>
                                          </p:spTgt>
                                        </p:tgtEl>
                                        <p:attrNameLst>
                                          <p:attrName>style.visibility</p:attrName>
                                        </p:attrNameLst>
                                      </p:cBhvr>
                                      <p:to>
                                        <p:strVal val="visible"/>
                                      </p:to>
                                    </p:set>
                                    <p:anim calcmode="lin" valueType="num">
                                      <p:cBhvr additive="base">
                                        <p:cTn id="19" dur="500" fill="hold"/>
                                        <p:tgtEl>
                                          <p:spTgt spid="819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197">
                                            <p:txEl>
                                              <p:pRg st="3" end="3"/>
                                            </p:txEl>
                                          </p:spTgt>
                                        </p:tgtEl>
                                        <p:attrNameLst>
                                          <p:attrName>style.visibility</p:attrName>
                                        </p:attrNameLst>
                                      </p:cBhvr>
                                      <p:to>
                                        <p:strVal val="visible"/>
                                      </p:to>
                                    </p:set>
                                    <p:anim calcmode="lin" valueType="num">
                                      <p:cBhvr additive="base">
                                        <p:cTn id="25" dur="500" fill="hold"/>
                                        <p:tgtEl>
                                          <p:spTgt spid="819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bldLvl="5"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2291"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A3E11BA0-FF32-4131-93D8-4B66CE3D6B80}"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12292" name="Rectangle 2"/>
          <p:cNvSpPr>
            <a:spLocks noGrp="1" noChangeArrowheads="1"/>
          </p:cNvSpPr>
          <p:nvPr>
            <p:ph type="title"/>
          </p:nvPr>
        </p:nvSpPr>
        <p:spPr/>
        <p:txBody>
          <a:bodyPr/>
          <a:lstStyle/>
          <a:p>
            <a:pPr eaLnBrk="1" hangingPunct="1"/>
            <a:r>
              <a:rPr lang="zh-CN" altLang="en-US"/>
              <a:t>数字水印和隐写术</a:t>
            </a:r>
            <a:endParaRPr lang="zh-CN" altLang="en-US"/>
          </a:p>
        </p:txBody>
      </p:sp>
      <p:sp>
        <p:nvSpPr>
          <p:cNvPr id="8197"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a:t>隐写术</a:t>
            </a:r>
            <a:r>
              <a:rPr lang="en-US" altLang="zh-CN"/>
              <a:t>(Steganography)</a:t>
            </a:r>
            <a:endParaRPr lang="en-US" altLang="zh-CN"/>
          </a:p>
          <a:p>
            <a:pPr lvl="1" eaLnBrk="1" hangingPunct="1">
              <a:lnSpc>
                <a:spcPct val="150000"/>
              </a:lnSpc>
            </a:pPr>
            <a:r>
              <a:rPr lang="en-US" altLang="zh-CN"/>
              <a:t>Steganos</a:t>
            </a:r>
            <a:r>
              <a:rPr lang="zh-CN" altLang="en-US"/>
              <a:t>指有遮盖物的</a:t>
            </a:r>
            <a:r>
              <a:rPr lang="en-US" altLang="zh-CN"/>
              <a:t>;graphie</a:t>
            </a:r>
            <a:r>
              <a:rPr lang="zh-CN" altLang="en-US"/>
              <a:t>指写。因此，</a:t>
            </a:r>
            <a:r>
              <a:rPr lang="en-US" altLang="zh-CN"/>
              <a:t>Steganography</a:t>
            </a:r>
            <a:r>
              <a:rPr lang="zh-CN" altLang="en-US"/>
              <a:t>的字面意思即为隐写。</a:t>
            </a:r>
            <a:endParaRPr lang="en-US" altLang="zh-CN"/>
          </a:p>
          <a:p>
            <a:pPr lvl="1" eaLnBrk="1" hangingPunct="1">
              <a:lnSpc>
                <a:spcPct val="150000"/>
              </a:lnSpc>
            </a:pPr>
            <a:r>
              <a:rPr lang="zh-CN" altLang="en-US"/>
              <a:t>隐写是通过对媒体进行难以被感知的改动，从而</a:t>
            </a:r>
            <a:r>
              <a:rPr lang="zh-CN" altLang="en-US" u="sng">
                <a:solidFill>
                  <a:srgbClr val="FF0000"/>
                </a:solidFill>
              </a:rPr>
              <a:t>嵌入秘密信息</a:t>
            </a:r>
            <a:r>
              <a:rPr lang="zh-CN" altLang="en-US"/>
              <a:t>的技术。</a:t>
            </a:r>
            <a:endParaRPr lang="en-US" altLang="zh-CN"/>
          </a:p>
          <a:p>
            <a:pPr lvl="1" eaLnBrk="1" hangingPunct="1">
              <a:lnSpc>
                <a:spcPct val="150000"/>
              </a:lnSpc>
            </a:pPr>
            <a:endParaRPr lang="en-US" altLang="zh-CN"/>
          </a:p>
          <a:p>
            <a:pPr eaLnBrk="1" hangingPunct="1">
              <a:lnSpc>
                <a:spcPct val="150000"/>
              </a:lnSpc>
              <a:buFont typeface="Wingdings" panose="05000000000000000000" pitchFamily="2" charset="2"/>
              <a:buNone/>
            </a:pPr>
            <a:endParaRPr lang="en-US" altLang="zh-CN"/>
          </a:p>
          <a:p>
            <a:pPr eaLnBrk="1" hangingPunct="1">
              <a:lnSpc>
                <a:spcPct val="150000"/>
              </a:lnSpc>
              <a:buFont typeface="Wingdings" panose="05000000000000000000" pitchFamily="2" charset="2"/>
              <a:buNone/>
            </a:pPr>
            <a:endParaRPr lang="zh-CN" altLang="en-US"/>
          </a:p>
          <a:p>
            <a:pPr eaLnBrk="1" hangingPunct="1">
              <a:lnSpc>
                <a:spcPct val="150000"/>
              </a:lnSpc>
              <a:buFont typeface="Wingdings" panose="05000000000000000000" pitchFamily="2" charset="2"/>
              <a:buNone/>
            </a:pPr>
            <a:endParaRPr lang="en-US" altLang="zh-CN"/>
          </a:p>
        </p:txBody>
      </p:sp>
      <p:sp>
        <p:nvSpPr>
          <p:cNvPr id="12294"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A424F2F-DEF3-4895-BA06-8B5E289AE4F0}"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7">
                                            <p:txEl>
                                              <p:pRg st="0" end="0"/>
                                            </p:txEl>
                                          </p:spTgt>
                                        </p:tgtEl>
                                        <p:attrNameLst>
                                          <p:attrName>style.visibility</p:attrName>
                                        </p:attrNameLst>
                                      </p:cBhvr>
                                      <p:to>
                                        <p:strVal val="visible"/>
                                      </p:to>
                                    </p:set>
                                    <p:anim calcmode="lin" valueType="num">
                                      <p:cBhvr additive="base">
                                        <p:cTn id="7" dur="500" fill="hold"/>
                                        <p:tgtEl>
                                          <p:spTgt spid="819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7">
                                            <p:txEl>
                                              <p:pRg st="1" end="1"/>
                                            </p:txEl>
                                          </p:spTgt>
                                        </p:tgtEl>
                                        <p:attrNameLst>
                                          <p:attrName>style.visibility</p:attrName>
                                        </p:attrNameLst>
                                      </p:cBhvr>
                                      <p:to>
                                        <p:strVal val="visible"/>
                                      </p:to>
                                    </p:set>
                                    <p:anim calcmode="lin" valueType="num">
                                      <p:cBhvr additive="base">
                                        <p:cTn id="13" dur="500" fill="hold"/>
                                        <p:tgtEl>
                                          <p:spTgt spid="819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7">
                                            <p:txEl>
                                              <p:pRg st="2" end="2"/>
                                            </p:txEl>
                                          </p:spTgt>
                                        </p:tgtEl>
                                        <p:attrNameLst>
                                          <p:attrName>style.visibility</p:attrName>
                                        </p:attrNameLst>
                                      </p:cBhvr>
                                      <p:to>
                                        <p:strVal val="visible"/>
                                      </p:to>
                                    </p:set>
                                    <p:anim calcmode="lin" valueType="num">
                                      <p:cBhvr additive="base">
                                        <p:cTn id="19" dur="500" fill="hold"/>
                                        <p:tgtEl>
                                          <p:spTgt spid="819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bldLvl="5"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1272" y="146144"/>
            <a:ext cx="8015287" cy="914400"/>
          </a:xfrm>
          <a:prstGeom prst="rect">
            <a:avLst/>
          </a:prstGeom>
        </p:spPr>
        <p:txBody>
          <a:bodyPr vert="horz" wrap="square" lIns="0" tIns="641100" rIns="0" bIns="0" rtlCol="0">
            <a:noAutofit/>
          </a:bodyPr>
          <a:lstStyle/>
          <a:p>
            <a:pPr marL="12700">
              <a:lnSpc>
                <a:spcPts val="4890"/>
              </a:lnSpc>
            </a:pPr>
            <a:r>
              <a:rPr lang="zh-CN" sz="4200" dirty="0">
                <a:latin typeface="宋体" panose="02010600030101010101" pitchFamily="2" charset="-122"/>
                <a:cs typeface="宋体" panose="02010600030101010101" pitchFamily="2" charset="-122"/>
              </a:rPr>
              <a:t>课程教学目标</a:t>
            </a:r>
            <a:endParaRPr lang="zh-CN" sz="4200" dirty="0">
              <a:latin typeface="宋体" panose="02010600030101010101" pitchFamily="2" charset="-122"/>
              <a:cs typeface="宋体" panose="02010600030101010101" pitchFamily="2" charset="-122"/>
            </a:endParaRPr>
          </a:p>
        </p:txBody>
      </p:sp>
      <p:sp>
        <p:nvSpPr>
          <p:cNvPr id="8" name="object 8"/>
          <p:cNvSpPr txBox="1">
            <a:spLocks noGrp="1"/>
          </p:cNvSpPr>
          <p:nvPr>
            <p:ph type="sldNum" sz="quarter" idx="4294967295"/>
          </p:nvPr>
        </p:nvSpPr>
        <p:spPr>
          <a:prstGeom prst="rect">
            <a:avLst/>
          </a:prstGeom>
        </p:spPr>
        <p:txBody>
          <a:bodyPr vert="horz" wrap="square" lIns="0" tIns="0" rIns="0" bIns="0" rtlCol="0">
            <a:noAutofit/>
          </a:bodyPr>
          <a:lstStyle/>
          <a:p>
            <a:pPr marL="101600">
              <a:lnSpc>
                <a:spcPct val="100000"/>
              </a:lnSpc>
            </a:pPr>
            <a:fld id="{81D60167-4931-47E6-BA6A-407CBD079E47}" type="slidenum">
              <a:rPr sz="1200" spc="-10" dirty="0" smtClean="0">
                <a:latin typeface="Verdana" panose="020B0604030504040204"/>
                <a:cs typeface="Verdana" panose="020B0604030504040204"/>
              </a:rPr>
            </a:fld>
            <a:endParaRPr sz="1200">
              <a:latin typeface="Verdana" panose="020B0604030504040204"/>
              <a:cs typeface="Verdana" panose="020B0604030504040204"/>
            </a:endParaRPr>
          </a:p>
        </p:txBody>
      </p:sp>
      <p:sp>
        <p:nvSpPr>
          <p:cNvPr id="5" name="object 5"/>
          <p:cNvSpPr txBox="1"/>
          <p:nvPr/>
        </p:nvSpPr>
        <p:spPr>
          <a:xfrm>
            <a:off x="467995" y="1700530"/>
            <a:ext cx="8016240" cy="4545965"/>
          </a:xfrm>
          <a:prstGeom prst="rect">
            <a:avLst/>
          </a:prstGeom>
        </p:spPr>
        <p:txBody>
          <a:bodyPr vert="horz" wrap="square" lIns="0" tIns="0" rIns="0" bIns="0" rtlCol="0">
            <a:noAutofit/>
          </a:bodyPr>
          <a:lstStyle/>
          <a:p>
            <a:pPr marL="12700">
              <a:lnSpc>
                <a:spcPct val="100000"/>
              </a:lnSpc>
              <a:tabLst>
                <a:tab pos="481965" algn="l"/>
              </a:tabLst>
            </a:pPr>
            <a:r>
              <a:rPr lang="zh-CN" altLang="en-US" sz="2400" b="1" dirty="0">
                <a:latin typeface="宋体" panose="02010600030101010101" pitchFamily="2" charset="-122"/>
                <a:cs typeface="宋体" panose="02010600030101010101" pitchFamily="2" charset="-122"/>
              </a:rPr>
              <a:t>（</a:t>
            </a:r>
            <a:r>
              <a:rPr lang="en-US" altLang="zh-CN" sz="2400" b="1" dirty="0">
                <a:latin typeface="宋体" panose="02010600030101010101" pitchFamily="2" charset="-122"/>
                <a:cs typeface="宋体" panose="02010600030101010101" pitchFamily="2" charset="-122"/>
              </a:rPr>
              <a:t>1</a:t>
            </a:r>
            <a:r>
              <a:rPr lang="zh-CN" altLang="en-US" sz="2400" b="1" dirty="0">
                <a:latin typeface="宋体" panose="02010600030101010101" pitchFamily="2" charset="-122"/>
                <a:cs typeface="宋体" panose="02010600030101010101" pitchFamily="2" charset="-122"/>
              </a:rPr>
              <a:t>）提高学生保护多媒体安全的能力：培养学生信息隐藏与数字水印领域复杂工程问题解决能力、实践能力和创新能力，实现知识的融会贯通，让学生具备针对信息隐藏与数字水印问题进行分析与设计的能力。</a:t>
            </a:r>
            <a:endParaRPr lang="zh-CN" altLang="en-US" sz="2400" b="1" dirty="0">
              <a:latin typeface="宋体" panose="02010600030101010101" pitchFamily="2" charset="-122"/>
              <a:cs typeface="宋体" panose="02010600030101010101" pitchFamily="2" charset="-122"/>
            </a:endParaRPr>
          </a:p>
          <a:p>
            <a:pPr marL="12700">
              <a:lnSpc>
                <a:spcPct val="100000"/>
              </a:lnSpc>
              <a:tabLst>
                <a:tab pos="481965" algn="l"/>
              </a:tabLst>
            </a:pPr>
            <a:r>
              <a:rPr lang="zh-CN" altLang="en-US" sz="2400" b="1" dirty="0">
                <a:latin typeface="宋体" panose="02010600030101010101" pitchFamily="2" charset="-122"/>
                <a:cs typeface="宋体" panose="02010600030101010101" pitchFamily="2" charset="-122"/>
              </a:rPr>
              <a:t>（</a:t>
            </a:r>
            <a:r>
              <a:rPr lang="en-US" altLang="zh-CN" sz="2400" b="1" dirty="0">
                <a:latin typeface="宋体" panose="02010600030101010101" pitchFamily="2" charset="-122"/>
                <a:cs typeface="宋体" panose="02010600030101010101" pitchFamily="2" charset="-122"/>
              </a:rPr>
              <a:t>2</a:t>
            </a:r>
            <a:r>
              <a:rPr lang="zh-CN" altLang="en-US" sz="2400" b="1" dirty="0">
                <a:latin typeface="宋体" panose="02010600030101010101" pitchFamily="2" charset="-122"/>
                <a:cs typeface="宋体" panose="02010600030101010101" pitchFamily="2" charset="-122"/>
              </a:rPr>
              <a:t>）鼓励学生成为创新创业先锋：指导学生将课程中学到的知识作为</a:t>
            </a:r>
            <a:r>
              <a:rPr lang="zh-CN" altLang="en-US" sz="2400" b="1" dirty="0">
                <a:latin typeface="宋体" panose="02010600030101010101" pitchFamily="2" charset="-122"/>
                <a:cs typeface="宋体" panose="02010600030101010101" pitchFamily="2" charset="-122"/>
                <a:sym typeface="+mn-ea"/>
              </a:rPr>
              <a:t>出发点和创新点，并</a:t>
            </a:r>
            <a:r>
              <a:rPr lang="zh-CN" altLang="en-US" sz="2400" b="1" dirty="0">
                <a:latin typeface="宋体" panose="02010600030101010101" pitchFamily="2" charset="-122"/>
                <a:cs typeface="宋体" panose="02010600030101010101" pitchFamily="2" charset="-122"/>
              </a:rPr>
              <a:t>结合社会实际需求设计作品，参加各级各类的创新创业比赛。</a:t>
            </a:r>
            <a:endParaRPr lang="zh-CN" altLang="en-US" sz="2400" b="1" dirty="0">
              <a:latin typeface="宋体" panose="02010600030101010101" pitchFamily="2" charset="-122"/>
              <a:cs typeface="宋体" panose="02010600030101010101" pitchFamily="2" charset="-122"/>
            </a:endParaRPr>
          </a:p>
          <a:p>
            <a:pPr marL="12700">
              <a:lnSpc>
                <a:spcPct val="100000"/>
              </a:lnSpc>
              <a:tabLst>
                <a:tab pos="481965" algn="l"/>
              </a:tabLst>
            </a:pPr>
            <a:r>
              <a:rPr lang="zh-CN" altLang="en-US" sz="2400" b="1" dirty="0">
                <a:latin typeface="宋体" panose="02010600030101010101" pitchFamily="2" charset="-122"/>
                <a:cs typeface="宋体" panose="02010600030101010101" pitchFamily="2" charset="-122"/>
              </a:rPr>
              <a:t>（</a:t>
            </a:r>
            <a:r>
              <a:rPr lang="en-US" altLang="zh-CN" sz="2400" b="1" dirty="0">
                <a:latin typeface="宋体" panose="02010600030101010101" pitchFamily="2" charset="-122"/>
                <a:cs typeface="宋体" panose="02010600030101010101" pitchFamily="2" charset="-122"/>
              </a:rPr>
              <a:t>3</a:t>
            </a:r>
            <a:r>
              <a:rPr lang="zh-CN" altLang="en-US" sz="2400" b="1" dirty="0">
                <a:latin typeface="宋体" panose="02010600030101010101" pitchFamily="2" charset="-122"/>
                <a:cs typeface="宋体" panose="02010600030101010101" pitchFamily="2" charset="-122"/>
              </a:rPr>
              <a:t>）培养学生成为德才兼备的网络空间安全守护者。让学生理解信息隐藏与隐写分析是矛与盾的关系，不法分子会利用信息隐藏的各种工具来传递非法的秘密信息。让学生理解所学技术在社会中的定位，提升学生的社会责任感，理解个人在国家网络空间安全中的定位。</a:t>
            </a:r>
            <a:endParaRPr lang="zh-CN" altLang="en-US" sz="2400" b="1" dirty="0">
              <a:latin typeface="宋体" panose="02010600030101010101" pitchFamily="2" charset="-122"/>
              <a:cs typeface="宋体" panose="02010600030101010101" pitchFamily="2" charset="-122"/>
            </a:endParaRPr>
          </a:p>
          <a:p>
            <a:pPr marL="12700">
              <a:lnSpc>
                <a:spcPct val="100000"/>
              </a:lnSpc>
              <a:tabLst>
                <a:tab pos="481965" algn="l"/>
              </a:tabLst>
            </a:pPr>
            <a:endParaRPr lang="zh-CN" altLang="en-US" sz="2400" b="1" dirty="0">
              <a:latin typeface="宋体" panose="02010600030101010101" pitchFamily="2" charset="-122"/>
              <a:cs typeface="宋体" panose="02010600030101010101" pitchFamily="2" charset="-122"/>
            </a:endParaRPr>
          </a:p>
        </p:txBody>
      </p:sp>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4339"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A9D524C0-54C6-4154-834E-9ACF495E5224}"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14340" name="Rectangle 2"/>
          <p:cNvSpPr>
            <a:spLocks noGrp="1" noChangeArrowheads="1"/>
          </p:cNvSpPr>
          <p:nvPr>
            <p:ph type="title"/>
          </p:nvPr>
        </p:nvSpPr>
        <p:spPr/>
        <p:txBody>
          <a:bodyPr/>
          <a:lstStyle/>
          <a:p>
            <a:pPr eaLnBrk="1" hangingPunct="1"/>
            <a:r>
              <a:rPr lang="zh-CN" altLang="en-US" sz="3200"/>
              <a:t>与密码技术的区别</a:t>
            </a:r>
            <a:endParaRPr lang="en-US" altLang="zh-CN" sz="3200"/>
          </a:p>
        </p:txBody>
      </p:sp>
      <p:graphicFrame>
        <p:nvGraphicFramePr>
          <p:cNvPr id="8197" name="Object 4"/>
          <p:cNvGraphicFramePr>
            <a:graphicFrameLocks noGrp="1" noChangeAspect="1"/>
          </p:cNvGraphicFramePr>
          <p:nvPr>
            <p:ph idx="1"/>
          </p:nvPr>
        </p:nvGraphicFramePr>
        <p:xfrm>
          <a:off x="1882775" y="2924175"/>
          <a:ext cx="5681663" cy="1073150"/>
        </p:xfrm>
        <a:graphic>
          <a:graphicData uri="http://schemas.openxmlformats.org/presentationml/2006/ole">
            <mc:AlternateContent xmlns:mc="http://schemas.openxmlformats.org/markup-compatibility/2006">
              <mc:Choice xmlns:v="urn:schemas-microsoft-com:vml" Requires="v">
                <p:oleObj spid="_x0000_s14439" name="Visio" r:id="rId1" imgW="6739255" imgH="1287145" progId="Visio.Drawing.11">
                  <p:embed/>
                </p:oleObj>
              </mc:Choice>
              <mc:Fallback>
                <p:oleObj name="Visio" r:id="rId1" imgW="6739255" imgH="128714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24175"/>
                        <a:ext cx="5681663"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2" name="Text Box 6"/>
          <p:cNvSpPr txBox="1">
            <a:spLocks noChangeArrowheads="1"/>
          </p:cNvSpPr>
          <p:nvPr/>
        </p:nvSpPr>
        <p:spPr bwMode="auto">
          <a:xfrm>
            <a:off x="1906588" y="2133600"/>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latin typeface="Tahoma" panose="020B0604030504040204" pitchFamily="34" charset="0"/>
              </a:rPr>
              <a:t>Alice</a:t>
            </a:r>
            <a:endParaRPr lang="en-US" altLang="zh-CN" sz="2400">
              <a:latin typeface="Tahoma" panose="020B0604030504040204" pitchFamily="34" charset="0"/>
            </a:endParaRPr>
          </a:p>
        </p:txBody>
      </p:sp>
      <p:sp>
        <p:nvSpPr>
          <p:cNvPr id="14343" name="Text Box 7"/>
          <p:cNvSpPr txBox="1">
            <a:spLocks noChangeArrowheads="1"/>
          </p:cNvSpPr>
          <p:nvPr/>
        </p:nvSpPr>
        <p:spPr bwMode="auto">
          <a:xfrm>
            <a:off x="6588125" y="2108200"/>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latin typeface="Tahoma" panose="020B0604030504040204" pitchFamily="34" charset="0"/>
              </a:rPr>
              <a:t>Bob</a:t>
            </a:r>
            <a:endParaRPr lang="en-US" altLang="zh-CN" sz="2400">
              <a:latin typeface="Tahoma" panose="020B0604030504040204" pitchFamily="34" charset="0"/>
            </a:endParaRPr>
          </a:p>
        </p:txBody>
      </p:sp>
      <p:sp>
        <p:nvSpPr>
          <p:cNvPr id="14344" name="Date Placeholder 7"/>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83B9004B-991A-44E9-AF36-5BB9F5536D3D}"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6387"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5BAFB3C8-9A41-49BD-9404-05B3CD9ACD33}"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16388" name="Rectangle 2"/>
          <p:cNvSpPr>
            <a:spLocks noGrp="1" noChangeArrowheads="1"/>
          </p:cNvSpPr>
          <p:nvPr>
            <p:ph type="title"/>
          </p:nvPr>
        </p:nvSpPr>
        <p:spPr/>
        <p:txBody>
          <a:bodyPr/>
          <a:lstStyle/>
          <a:p>
            <a:pPr eaLnBrk="1" hangingPunct="1"/>
            <a:r>
              <a:rPr lang="zh-CN" altLang="en-US" sz="3200"/>
              <a:t>与密码技术的区别</a:t>
            </a:r>
            <a:endParaRPr lang="en-US" altLang="zh-CN" sz="3200"/>
          </a:p>
        </p:txBody>
      </p:sp>
      <p:graphicFrame>
        <p:nvGraphicFramePr>
          <p:cNvPr id="55301" name="Object 5"/>
          <p:cNvGraphicFramePr>
            <a:graphicFrameLocks noGrp="1" noChangeAspect="1"/>
          </p:cNvGraphicFramePr>
          <p:nvPr>
            <p:ph idx="1"/>
          </p:nvPr>
        </p:nvGraphicFramePr>
        <p:xfrm>
          <a:off x="4067175" y="3467100"/>
          <a:ext cx="990600" cy="990600"/>
        </p:xfrm>
        <a:graphic>
          <a:graphicData uri="http://schemas.openxmlformats.org/presentationml/2006/ole">
            <mc:AlternateContent xmlns:mc="http://schemas.openxmlformats.org/markup-compatibility/2006">
              <mc:Choice xmlns:v="urn:schemas-microsoft-com:vml" Requires="v">
                <p:oleObj spid="_x0000_s16487" name="图片" r:id="rId1" imgW="990600" imgH="990600" progId="Word.Picture.8">
                  <p:embed/>
                </p:oleObj>
              </mc:Choice>
              <mc:Fallback>
                <p:oleObj name="图片" r:id="rId1" imgW="990600" imgH="990600" progId="Word.Picture.8">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3467100"/>
                        <a:ext cx="990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060575"/>
            <a:ext cx="20701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2054225"/>
            <a:ext cx="22098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Date Placeholder 7"/>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88094A87-B067-4E4D-BEC6-B2C663640CCD}"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55301"/>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5530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5303"/>
                                        </p:tgtEl>
                                        <p:attrNameLst>
                                          <p:attrName>style.visibility</p:attrName>
                                        </p:attrNameLst>
                                      </p:cBhvr>
                                      <p:to>
                                        <p:strVal val="visible"/>
                                      </p:to>
                                    </p:set>
                                    <p:anim calcmode="lin" valueType="num">
                                      <p:cBhvr additive="base">
                                        <p:cTn id="11" dur="500" fill="hold"/>
                                        <p:tgtEl>
                                          <p:spTgt spid="55303"/>
                                        </p:tgtEl>
                                        <p:attrNameLst>
                                          <p:attrName>ppt_x</p:attrName>
                                        </p:attrNameLst>
                                      </p:cBhvr>
                                      <p:tavLst>
                                        <p:tav tm="0">
                                          <p:val>
                                            <p:strVal val="0-#ppt_w/2"/>
                                          </p:val>
                                        </p:tav>
                                        <p:tav tm="100000">
                                          <p:val>
                                            <p:strVal val="#ppt_x"/>
                                          </p:val>
                                        </p:tav>
                                      </p:tavLst>
                                    </p:anim>
                                    <p:anim calcmode="lin" valueType="num">
                                      <p:cBhvr additive="base">
                                        <p:cTn id="12" dur="500" fill="hold"/>
                                        <p:tgtEl>
                                          <p:spTgt spid="553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7411"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67DDBBF2-D730-4D4B-8211-7FF1EA740B12}"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17412" name="Rectangle 2"/>
          <p:cNvSpPr>
            <a:spLocks noGrp="1" noChangeArrowheads="1"/>
          </p:cNvSpPr>
          <p:nvPr>
            <p:ph type="title"/>
          </p:nvPr>
        </p:nvSpPr>
        <p:spPr/>
        <p:txBody>
          <a:bodyPr/>
          <a:lstStyle/>
          <a:p>
            <a:pPr eaLnBrk="1" hangingPunct="1"/>
            <a:r>
              <a:rPr lang="zh-CN" altLang="en-US" sz="3200"/>
              <a:t>与密码技术的区别</a:t>
            </a:r>
            <a:endParaRPr lang="zh-CN" altLang="en-US" sz="3200"/>
          </a:p>
        </p:txBody>
      </p:sp>
      <p:pic>
        <p:nvPicPr>
          <p:cNvPr id="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7625" y="2000250"/>
            <a:ext cx="4657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 Box 6"/>
          <p:cNvSpPr txBox="1">
            <a:spLocks noChangeArrowheads="1"/>
          </p:cNvSpPr>
          <p:nvPr/>
        </p:nvSpPr>
        <p:spPr bwMode="auto">
          <a:xfrm>
            <a:off x="5205413" y="328612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Tahoma" panose="020B0604030504040204" pitchFamily="34" charset="0"/>
              </a:rPr>
              <a:t>乱码</a:t>
            </a:r>
            <a:endParaRPr lang="zh-CN" altLang="en-US" sz="2400">
              <a:latin typeface="Tahoma" panose="020B0604030504040204" pitchFamily="34" charset="0"/>
            </a:endParaRPr>
          </a:p>
        </p:txBody>
      </p:sp>
      <p:pic>
        <p:nvPicPr>
          <p:cNvPr id="6656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000250"/>
            <a:ext cx="22098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8"/>
          <p:cNvSpPr txBox="1">
            <a:spLocks noChangeArrowheads="1"/>
          </p:cNvSpPr>
          <p:nvPr/>
        </p:nvSpPr>
        <p:spPr bwMode="auto">
          <a:xfrm>
            <a:off x="428625" y="5972175"/>
            <a:ext cx="4027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Tahoma" panose="020B0604030504040204" pitchFamily="34" charset="0"/>
              </a:rPr>
              <a:t>“普通”数字媒体（调制）</a:t>
            </a:r>
            <a:endParaRPr lang="zh-CN" altLang="en-US" sz="2400">
              <a:latin typeface="Tahoma" panose="020B0604030504040204" pitchFamily="34" charset="0"/>
            </a:endParaRPr>
          </a:p>
        </p:txBody>
      </p:sp>
      <p:sp>
        <p:nvSpPr>
          <p:cNvPr id="10249" name="Text Box 8"/>
          <p:cNvSpPr txBox="1">
            <a:spLocks noChangeArrowheads="1"/>
          </p:cNvSpPr>
          <p:nvPr/>
        </p:nvSpPr>
        <p:spPr bwMode="auto">
          <a:xfrm>
            <a:off x="1042988" y="1571625"/>
            <a:ext cx="496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Tahoma" panose="020B0604030504040204" pitchFamily="34" charset="0"/>
              </a:rPr>
              <a:t>传送内容不同</a:t>
            </a:r>
            <a:endParaRPr lang="en-US" altLang="zh-CN" sz="2400">
              <a:latin typeface="Tahoma" panose="020B0604030504040204" pitchFamily="34" charset="0"/>
            </a:endParaRPr>
          </a:p>
        </p:txBody>
      </p:sp>
      <p:sp>
        <p:nvSpPr>
          <p:cNvPr id="17418" name="Date Placeholder 9"/>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60151F6-E703-47BA-9BF8-B561BCDD338E}"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anim calcmode="lin" valueType="num">
                                      <p:cBhvr additive="base">
                                        <p:cTn id="7" dur="500" fill="hold"/>
                                        <p:tgtEl>
                                          <p:spTgt spid="10249"/>
                                        </p:tgtEl>
                                        <p:attrNameLst>
                                          <p:attrName>ppt_x</p:attrName>
                                        </p:attrNameLst>
                                      </p:cBhvr>
                                      <p:tavLst>
                                        <p:tav tm="0">
                                          <p:val>
                                            <p:strVal val="#ppt_x"/>
                                          </p:val>
                                        </p:tav>
                                        <p:tav tm="100000">
                                          <p:val>
                                            <p:strVal val="#ppt_x"/>
                                          </p:val>
                                        </p:tav>
                                      </p:tavLst>
                                    </p:anim>
                                    <p:anim calcmode="lin" valueType="num">
                                      <p:cBhvr additive="base">
                                        <p:cTn id="8"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6567"/>
                                        </p:tgtEl>
                                        <p:attrNameLst>
                                          <p:attrName>style.visibility</p:attrName>
                                        </p:attrNameLst>
                                      </p:cBhvr>
                                      <p:to>
                                        <p:strVal val="visible"/>
                                      </p:to>
                                    </p:set>
                                    <p:anim calcmode="lin" valueType="num">
                                      <p:cBhvr additive="base">
                                        <p:cTn id="13" dur="500" fill="hold"/>
                                        <p:tgtEl>
                                          <p:spTgt spid="66567"/>
                                        </p:tgtEl>
                                        <p:attrNameLst>
                                          <p:attrName>ppt_x</p:attrName>
                                        </p:attrNameLst>
                                      </p:cBhvr>
                                      <p:tavLst>
                                        <p:tav tm="0">
                                          <p:val>
                                            <p:strVal val="#ppt_x"/>
                                          </p:val>
                                        </p:tav>
                                        <p:tav tm="100000">
                                          <p:val>
                                            <p:strVal val="#ppt_x"/>
                                          </p:val>
                                        </p:tav>
                                      </p:tavLst>
                                    </p:anim>
                                    <p:anim calcmode="lin" valueType="num">
                                      <p:cBhvr additive="base">
                                        <p:cTn id="14" dur="500" fill="hold"/>
                                        <p:tgtEl>
                                          <p:spTgt spid="6656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246"/>
                                        </p:tgtEl>
                                        <p:attrNameLst>
                                          <p:attrName>style.visibility</p:attrName>
                                        </p:attrNameLst>
                                      </p:cBhvr>
                                      <p:to>
                                        <p:strVal val="visible"/>
                                      </p:to>
                                    </p:set>
                                    <p:anim calcmode="lin" valueType="num">
                                      <p:cBhvr additive="base">
                                        <p:cTn id="17" dur="500" fill="hold"/>
                                        <p:tgtEl>
                                          <p:spTgt spid="10246"/>
                                        </p:tgtEl>
                                        <p:attrNameLst>
                                          <p:attrName>ppt_x</p:attrName>
                                        </p:attrNameLst>
                                      </p:cBhvr>
                                      <p:tavLst>
                                        <p:tav tm="0">
                                          <p:val>
                                            <p:strVal val="#ppt_x"/>
                                          </p:val>
                                        </p:tav>
                                        <p:tav tm="100000">
                                          <p:val>
                                            <p:strVal val="#ppt_x"/>
                                          </p:val>
                                        </p:tav>
                                      </p:tavLst>
                                    </p:anim>
                                    <p:anim calcmode="lin" valueType="num">
                                      <p:cBhvr additive="base">
                                        <p:cTn id="18"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246" grpId="0"/>
      <p:bldP spid="102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8435"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65D314B-FB85-47A8-BFFF-56AAD26FCF0F}"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18436" name="Rectangle 2"/>
          <p:cNvSpPr>
            <a:spLocks noGrp="1" noChangeArrowheads="1"/>
          </p:cNvSpPr>
          <p:nvPr>
            <p:ph type="title"/>
          </p:nvPr>
        </p:nvSpPr>
        <p:spPr/>
        <p:txBody>
          <a:bodyPr/>
          <a:lstStyle/>
          <a:p>
            <a:pPr eaLnBrk="1" hangingPunct="1"/>
            <a:r>
              <a:rPr lang="zh-CN" altLang="en-US" sz="3200"/>
              <a:t>与密码技术的区别</a:t>
            </a:r>
            <a:endParaRPr lang="zh-CN" altLang="en-US" sz="3200"/>
          </a:p>
        </p:txBody>
      </p:sp>
      <p:pic>
        <p:nvPicPr>
          <p:cNvPr id="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2357438"/>
            <a:ext cx="4657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563" y="2778125"/>
            <a:ext cx="7143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Line 6"/>
          <p:cNvSpPr>
            <a:spLocks noChangeShapeType="1"/>
          </p:cNvSpPr>
          <p:nvPr/>
        </p:nvSpPr>
        <p:spPr bwMode="auto">
          <a:xfrm>
            <a:off x="5795963" y="3065463"/>
            <a:ext cx="57626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pic>
        <p:nvPicPr>
          <p:cNvPr id="1127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3786188"/>
            <a:ext cx="162877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Line 10"/>
          <p:cNvSpPr>
            <a:spLocks noChangeShapeType="1"/>
          </p:cNvSpPr>
          <p:nvPr/>
        </p:nvSpPr>
        <p:spPr bwMode="auto">
          <a:xfrm flipV="1">
            <a:off x="3071813" y="4714875"/>
            <a:ext cx="2928937" cy="46038"/>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pic>
        <p:nvPicPr>
          <p:cNvPr id="1127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4219575"/>
            <a:ext cx="9810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Text Box 10"/>
          <p:cNvSpPr txBox="1">
            <a:spLocks noChangeArrowheads="1"/>
          </p:cNvSpPr>
          <p:nvPr/>
        </p:nvSpPr>
        <p:spPr bwMode="auto">
          <a:xfrm>
            <a:off x="962025" y="1773238"/>
            <a:ext cx="482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2400">
                <a:solidFill>
                  <a:schemeClr val="tx2"/>
                </a:solidFill>
                <a:latin typeface="Tahoma" panose="020B0604030504040204" pitchFamily="34" charset="0"/>
              </a:rPr>
              <a:t>抗干扰能力不同</a:t>
            </a:r>
            <a:endParaRPr kumimoji="0" lang="zh-CN" altLang="en-US" sz="2400">
              <a:solidFill>
                <a:schemeClr val="tx2"/>
              </a:solidFill>
              <a:latin typeface="Tahoma" panose="020B0604030504040204" pitchFamily="34" charset="0"/>
            </a:endParaRPr>
          </a:p>
        </p:txBody>
      </p:sp>
      <p:sp>
        <p:nvSpPr>
          <p:cNvPr id="18444" name="Date Placeholder 1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ABA14424-3FD9-4F59-9398-2DA094B75256}"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75"/>
                                        </p:tgtEl>
                                        <p:attrNameLst>
                                          <p:attrName>style.visibility</p:attrName>
                                        </p:attrNameLst>
                                      </p:cBhvr>
                                      <p:to>
                                        <p:strVal val="visible"/>
                                      </p:to>
                                    </p:set>
                                    <p:anim calcmode="lin" valueType="num">
                                      <p:cBhvr additive="base">
                                        <p:cTn id="7" dur="500" fill="hold"/>
                                        <p:tgtEl>
                                          <p:spTgt spid="11275"/>
                                        </p:tgtEl>
                                        <p:attrNameLst>
                                          <p:attrName>ppt_x</p:attrName>
                                        </p:attrNameLst>
                                      </p:cBhvr>
                                      <p:tavLst>
                                        <p:tav tm="0">
                                          <p:val>
                                            <p:strVal val="#ppt_x"/>
                                          </p:val>
                                        </p:tav>
                                        <p:tav tm="100000">
                                          <p:val>
                                            <p:strVal val="#ppt_x"/>
                                          </p:val>
                                        </p:tav>
                                      </p:tavLst>
                                    </p:anim>
                                    <p:anim calcmode="lin" valueType="num">
                                      <p:cBhvr additive="base">
                                        <p:cTn id="8" dur="500" fill="hold"/>
                                        <p:tgtEl>
                                          <p:spTgt spid="112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1000"/>
                                  </p:stCondLst>
                                  <p:childTnLst>
                                    <p:set>
                                      <p:cBhvr>
                                        <p:cTn id="17" dur="1" fill="hold">
                                          <p:stCondLst>
                                            <p:cond delay="0"/>
                                          </p:stCondLst>
                                        </p:cTn>
                                        <p:tgtEl>
                                          <p:spTgt spid="11269"/>
                                        </p:tgtEl>
                                        <p:attrNameLst>
                                          <p:attrName>style.visibility</p:attrName>
                                        </p:attrNameLst>
                                      </p:cBhvr>
                                      <p:to>
                                        <p:strVal val="visible"/>
                                      </p:to>
                                    </p:set>
                                    <p:anim calcmode="lin" valueType="num">
                                      <p:cBhvr additive="base">
                                        <p:cTn id="18" dur="500" fill="hold"/>
                                        <p:tgtEl>
                                          <p:spTgt spid="11269"/>
                                        </p:tgtEl>
                                        <p:attrNameLst>
                                          <p:attrName>ppt_x</p:attrName>
                                        </p:attrNameLst>
                                      </p:cBhvr>
                                      <p:tavLst>
                                        <p:tav tm="0">
                                          <p:val>
                                            <p:strVal val="0-#ppt_w/2"/>
                                          </p:val>
                                        </p:tav>
                                        <p:tav tm="100000">
                                          <p:val>
                                            <p:strVal val="#ppt_x"/>
                                          </p:val>
                                        </p:tav>
                                      </p:tavLst>
                                    </p:anim>
                                    <p:anim calcmode="lin" valueType="num">
                                      <p:cBhvr additive="base">
                                        <p:cTn id="19" dur="500" fill="hold"/>
                                        <p:tgtEl>
                                          <p:spTgt spid="11269"/>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10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270"/>
                                        </p:tgtEl>
                                        <p:attrNameLst>
                                          <p:attrName>style.visibility</p:attrName>
                                        </p:attrNameLst>
                                      </p:cBhvr>
                                      <p:to>
                                        <p:strVal val="visible"/>
                                      </p:to>
                                    </p:set>
                                    <p:anim calcmode="lin" valueType="num">
                                      <p:cBhvr additive="base">
                                        <p:cTn id="29" dur="500" fill="hold"/>
                                        <p:tgtEl>
                                          <p:spTgt spid="11270"/>
                                        </p:tgtEl>
                                        <p:attrNameLst>
                                          <p:attrName>ppt_x</p:attrName>
                                        </p:attrNameLst>
                                      </p:cBhvr>
                                      <p:tavLst>
                                        <p:tav tm="0">
                                          <p:val>
                                            <p:strVal val="0-#ppt_w/2"/>
                                          </p:val>
                                        </p:tav>
                                        <p:tav tm="100000">
                                          <p:val>
                                            <p:strVal val="#ppt_x"/>
                                          </p:val>
                                        </p:tav>
                                      </p:tavLst>
                                    </p:anim>
                                    <p:anim calcmode="lin" valueType="num">
                                      <p:cBhvr additive="base">
                                        <p:cTn id="30" dur="500" fill="hold"/>
                                        <p:tgtEl>
                                          <p:spTgt spid="11270"/>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8" fill="hold" grpId="0" nodeType="afterEffect">
                                  <p:stCondLst>
                                    <p:cond delay="1000"/>
                                  </p:stCondLst>
                                  <p:childTnLst>
                                    <p:set>
                                      <p:cBhvr>
                                        <p:cTn id="33" dur="1" fill="hold">
                                          <p:stCondLst>
                                            <p:cond delay="0"/>
                                          </p:stCondLst>
                                        </p:cTn>
                                        <p:tgtEl>
                                          <p:spTgt spid="11271"/>
                                        </p:tgtEl>
                                        <p:attrNameLst>
                                          <p:attrName>style.visibility</p:attrName>
                                        </p:attrNameLst>
                                      </p:cBhvr>
                                      <p:to>
                                        <p:strVal val="visible"/>
                                      </p:to>
                                    </p:set>
                                    <p:anim calcmode="lin" valueType="num">
                                      <p:cBhvr additive="base">
                                        <p:cTn id="34" dur="500" fill="hold"/>
                                        <p:tgtEl>
                                          <p:spTgt spid="11271"/>
                                        </p:tgtEl>
                                        <p:attrNameLst>
                                          <p:attrName>ppt_x</p:attrName>
                                        </p:attrNameLst>
                                      </p:cBhvr>
                                      <p:tavLst>
                                        <p:tav tm="0">
                                          <p:val>
                                            <p:strVal val="0-#ppt_w/2"/>
                                          </p:val>
                                        </p:tav>
                                        <p:tav tm="100000">
                                          <p:val>
                                            <p:strVal val="#ppt_x"/>
                                          </p:val>
                                        </p:tav>
                                      </p:tavLst>
                                    </p:anim>
                                    <p:anim calcmode="lin" valueType="num">
                                      <p:cBhvr additive="base">
                                        <p:cTn id="35" dur="500" fill="hold"/>
                                        <p:tgtEl>
                                          <p:spTgt spid="11271"/>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2" presetClass="entr" presetSubtype="8" fill="hold" nodeType="afterEffect">
                                  <p:stCondLst>
                                    <p:cond delay="1000"/>
                                  </p:stCondLst>
                                  <p:childTnLst>
                                    <p:set>
                                      <p:cBhvr>
                                        <p:cTn id="38" dur="1" fill="hold">
                                          <p:stCondLst>
                                            <p:cond delay="0"/>
                                          </p:stCondLst>
                                        </p:cTn>
                                        <p:tgtEl>
                                          <p:spTgt spid="11272"/>
                                        </p:tgtEl>
                                        <p:attrNameLst>
                                          <p:attrName>style.visibility</p:attrName>
                                        </p:attrNameLst>
                                      </p:cBhvr>
                                      <p:to>
                                        <p:strVal val="visible"/>
                                      </p:to>
                                    </p:set>
                                    <p:anim calcmode="lin" valueType="num">
                                      <p:cBhvr additive="base">
                                        <p:cTn id="39" dur="500" fill="hold"/>
                                        <p:tgtEl>
                                          <p:spTgt spid="11272"/>
                                        </p:tgtEl>
                                        <p:attrNameLst>
                                          <p:attrName>ppt_x</p:attrName>
                                        </p:attrNameLst>
                                      </p:cBhvr>
                                      <p:tavLst>
                                        <p:tav tm="0">
                                          <p:val>
                                            <p:strVal val="0-#ppt_w/2"/>
                                          </p:val>
                                        </p:tav>
                                        <p:tav tm="100000">
                                          <p:val>
                                            <p:strVal val="#ppt_x"/>
                                          </p:val>
                                        </p:tav>
                                      </p:tavLst>
                                    </p:anim>
                                    <p:anim calcmode="lin" valueType="num">
                                      <p:cBhvr additive="base">
                                        <p:cTn id="40" dur="500" fill="hold"/>
                                        <p:tgtEl>
                                          <p:spTgt spid="112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animBg="1"/>
      <p:bldP spid="11271" grpId="0" animBg="1"/>
      <p:bldP spid="112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9459"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5C2DF1BC-BD47-48EC-9B54-141B08C5F08D}"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19460" name="Rectangle 2"/>
          <p:cNvSpPr>
            <a:spLocks noGrp="1" noChangeArrowheads="1"/>
          </p:cNvSpPr>
          <p:nvPr>
            <p:ph type="title"/>
          </p:nvPr>
        </p:nvSpPr>
        <p:spPr/>
        <p:txBody>
          <a:bodyPr/>
          <a:lstStyle/>
          <a:p>
            <a:pPr eaLnBrk="1" hangingPunct="1"/>
            <a:r>
              <a:rPr lang="zh-CN" altLang="en-US" sz="3200"/>
              <a:t>与密码技术的区别</a:t>
            </a:r>
            <a:endParaRPr lang="zh-CN" altLang="en-US" sz="3200"/>
          </a:p>
        </p:txBody>
      </p:sp>
      <p:grpSp>
        <p:nvGrpSpPr>
          <p:cNvPr id="2" name="Group 12"/>
          <p:cNvGrpSpPr/>
          <p:nvPr/>
        </p:nvGrpSpPr>
        <p:grpSpPr bwMode="auto">
          <a:xfrm>
            <a:off x="971550" y="2638425"/>
            <a:ext cx="2305050" cy="469900"/>
            <a:chOff x="971550" y="1628775"/>
            <a:chExt cx="2305050" cy="469900"/>
          </a:xfrm>
        </p:grpSpPr>
        <p:sp>
          <p:nvSpPr>
            <p:cNvPr id="19472" name="Text Box 4"/>
            <p:cNvSpPr txBox="1">
              <a:spLocks noChangeArrowheads="1"/>
            </p:cNvSpPr>
            <p:nvPr/>
          </p:nvSpPr>
          <p:spPr bwMode="auto">
            <a:xfrm>
              <a:off x="971550" y="1628775"/>
              <a:ext cx="1441450" cy="469900"/>
            </a:xfrm>
            <a:prstGeom prst="rect">
              <a:avLst/>
            </a:prstGeom>
            <a:noFill/>
            <a:ln w="12700">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a:latin typeface="Tahoma" panose="020B0604030504040204" pitchFamily="34" charset="0"/>
                </a:rPr>
                <a:t>明文</a:t>
              </a:r>
              <a:endParaRPr lang="zh-CN" altLang="en-US" sz="2400">
                <a:latin typeface="Tahoma" panose="020B0604030504040204" pitchFamily="34" charset="0"/>
              </a:endParaRPr>
            </a:p>
          </p:txBody>
        </p:sp>
        <p:sp>
          <p:nvSpPr>
            <p:cNvPr id="19473" name="Text Box 5"/>
            <p:cNvSpPr txBox="1">
              <a:spLocks noChangeArrowheads="1"/>
            </p:cNvSpPr>
            <p:nvPr/>
          </p:nvSpPr>
          <p:spPr bwMode="auto">
            <a:xfrm>
              <a:off x="2413000" y="1628775"/>
              <a:ext cx="863600" cy="469900"/>
            </a:xfrm>
            <a:prstGeom prst="rect">
              <a:avLst/>
            </a:prstGeom>
            <a:noFill/>
            <a:ln w="12700">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a:latin typeface="Tahoma" panose="020B0604030504040204" pitchFamily="34" charset="0"/>
                </a:rPr>
                <a:t>摘要</a:t>
              </a:r>
              <a:endParaRPr lang="zh-CN" altLang="en-US" sz="2400">
                <a:latin typeface="Tahoma" panose="020B0604030504040204" pitchFamily="34" charset="0"/>
              </a:endParaRPr>
            </a:p>
          </p:txBody>
        </p:sp>
      </p:grpSp>
      <p:sp>
        <p:nvSpPr>
          <p:cNvPr id="12293" name="Line 6"/>
          <p:cNvSpPr>
            <a:spLocks noChangeShapeType="1"/>
          </p:cNvSpPr>
          <p:nvPr/>
        </p:nvSpPr>
        <p:spPr bwMode="auto">
          <a:xfrm>
            <a:off x="3421063" y="2854325"/>
            <a:ext cx="15113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2294" name="Text Box 7"/>
          <p:cNvSpPr txBox="1">
            <a:spLocks noChangeArrowheads="1"/>
          </p:cNvSpPr>
          <p:nvPr/>
        </p:nvSpPr>
        <p:spPr bwMode="auto">
          <a:xfrm>
            <a:off x="5148263" y="2600325"/>
            <a:ext cx="1441450" cy="469900"/>
          </a:xfrm>
          <a:prstGeom prst="rect">
            <a:avLst/>
          </a:prstGeom>
          <a:noFill/>
          <a:ln w="12700">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a:latin typeface="Tahoma" panose="020B0604030504040204" pitchFamily="34" charset="0"/>
              </a:rPr>
              <a:t>明文</a:t>
            </a:r>
            <a:endParaRPr lang="zh-CN" altLang="en-US" sz="2400">
              <a:latin typeface="Tahoma" panose="020B0604030504040204" pitchFamily="34" charset="0"/>
            </a:endParaRPr>
          </a:p>
        </p:txBody>
      </p:sp>
      <p:grpSp>
        <p:nvGrpSpPr>
          <p:cNvPr id="3" name="Group 11"/>
          <p:cNvGrpSpPr/>
          <p:nvPr/>
        </p:nvGrpSpPr>
        <p:grpSpPr bwMode="auto">
          <a:xfrm>
            <a:off x="7092950" y="2349500"/>
            <a:ext cx="935038" cy="865188"/>
            <a:chOff x="7092950" y="1339850"/>
            <a:chExt cx="935038" cy="865188"/>
          </a:xfrm>
        </p:grpSpPr>
        <p:sp>
          <p:nvSpPr>
            <p:cNvPr id="19469" name="Text Box 8"/>
            <p:cNvSpPr txBox="1">
              <a:spLocks noChangeArrowheads="1"/>
            </p:cNvSpPr>
            <p:nvPr/>
          </p:nvSpPr>
          <p:spPr bwMode="auto">
            <a:xfrm>
              <a:off x="7164388" y="1555750"/>
              <a:ext cx="863600" cy="469900"/>
            </a:xfrm>
            <a:prstGeom prst="rect">
              <a:avLst/>
            </a:prstGeom>
            <a:noFill/>
            <a:ln w="12700">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a:latin typeface="Tahoma" panose="020B0604030504040204" pitchFamily="34" charset="0"/>
                </a:rPr>
                <a:t>摘要</a:t>
              </a:r>
              <a:endParaRPr lang="zh-CN" altLang="en-US" sz="2400">
                <a:latin typeface="Tahoma" panose="020B0604030504040204" pitchFamily="34" charset="0"/>
              </a:endParaRPr>
            </a:p>
          </p:txBody>
        </p:sp>
        <p:sp>
          <p:nvSpPr>
            <p:cNvPr id="19470" name="Line 9"/>
            <p:cNvSpPr>
              <a:spLocks noChangeShapeType="1"/>
            </p:cNvSpPr>
            <p:nvPr/>
          </p:nvSpPr>
          <p:spPr bwMode="auto">
            <a:xfrm flipH="1">
              <a:off x="7092950" y="1339850"/>
              <a:ext cx="863600" cy="8651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471" name="Line 10"/>
            <p:cNvSpPr>
              <a:spLocks noChangeShapeType="1"/>
            </p:cNvSpPr>
            <p:nvPr/>
          </p:nvSpPr>
          <p:spPr bwMode="auto">
            <a:xfrm>
              <a:off x="7237413" y="1412875"/>
              <a:ext cx="719137" cy="7921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pic>
        <p:nvPicPr>
          <p:cNvPr id="12295" name="Picture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2500" y="3357563"/>
            <a:ext cx="16192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 Box 14"/>
          <p:cNvSpPr txBox="1">
            <a:spLocks noChangeArrowheads="1"/>
          </p:cNvSpPr>
          <p:nvPr/>
        </p:nvSpPr>
        <p:spPr bwMode="auto">
          <a:xfrm>
            <a:off x="6643688" y="5286375"/>
            <a:ext cx="1512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Tahoma" panose="020B0604030504040204" pitchFamily="34" charset="0"/>
              </a:rPr>
              <a:t>无法剥离</a:t>
            </a:r>
            <a:endParaRPr lang="zh-CN" altLang="en-US" sz="2400">
              <a:latin typeface="Tahoma" panose="020B0604030504040204" pitchFamily="34" charset="0"/>
            </a:endParaRPr>
          </a:p>
        </p:txBody>
      </p:sp>
      <p:sp>
        <p:nvSpPr>
          <p:cNvPr id="12299" name="Text Box 15"/>
          <p:cNvSpPr txBox="1">
            <a:spLocks noChangeArrowheads="1"/>
          </p:cNvSpPr>
          <p:nvPr/>
        </p:nvSpPr>
        <p:spPr bwMode="auto">
          <a:xfrm>
            <a:off x="971550" y="1773238"/>
            <a:ext cx="3240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2400">
                <a:solidFill>
                  <a:schemeClr val="tx2"/>
                </a:solidFill>
                <a:latin typeface="Tahoma" panose="020B0604030504040204" pitchFamily="34" charset="0"/>
              </a:rPr>
              <a:t>抗“剥离”能力不同</a:t>
            </a:r>
            <a:endParaRPr kumimoji="0" lang="zh-CN" altLang="en-US" sz="2400">
              <a:solidFill>
                <a:schemeClr val="tx2"/>
              </a:solidFill>
              <a:latin typeface="Tahoma" panose="020B0604030504040204" pitchFamily="34" charset="0"/>
            </a:endParaRPr>
          </a:p>
        </p:txBody>
      </p:sp>
      <p:sp>
        <p:nvSpPr>
          <p:cNvPr id="19468" name="Date Placeholder 16"/>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C8D245E-5532-4E46-85FD-5D5C14133E90}"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9"/>
                                        </p:tgtEl>
                                        <p:attrNameLst>
                                          <p:attrName>style.visibility</p:attrName>
                                        </p:attrNameLst>
                                      </p:cBhvr>
                                      <p:to>
                                        <p:strVal val="visible"/>
                                      </p:to>
                                    </p:set>
                                    <p:anim calcmode="lin" valueType="num">
                                      <p:cBhvr additive="base">
                                        <p:cTn id="7" dur="500" fill="hold"/>
                                        <p:tgtEl>
                                          <p:spTgt spid="12299"/>
                                        </p:tgtEl>
                                        <p:attrNameLst>
                                          <p:attrName>ppt_x</p:attrName>
                                        </p:attrNameLst>
                                      </p:cBhvr>
                                      <p:tavLst>
                                        <p:tav tm="0">
                                          <p:val>
                                            <p:strVal val="#ppt_x"/>
                                          </p:val>
                                        </p:tav>
                                        <p:tav tm="100000">
                                          <p:val>
                                            <p:strVal val="#ppt_x"/>
                                          </p:val>
                                        </p:tav>
                                      </p:tavLst>
                                    </p:anim>
                                    <p:anim calcmode="lin" valueType="num">
                                      <p:cBhvr additive="base">
                                        <p:cTn id="8" dur="500" fill="hold"/>
                                        <p:tgtEl>
                                          <p:spTgt spid="122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1000"/>
                                  </p:stCondLst>
                                  <p:childTnLst>
                                    <p:set>
                                      <p:cBhvr>
                                        <p:cTn id="17" dur="1" fill="hold">
                                          <p:stCondLst>
                                            <p:cond delay="0"/>
                                          </p:stCondLst>
                                        </p:cTn>
                                        <p:tgtEl>
                                          <p:spTgt spid="12293"/>
                                        </p:tgtEl>
                                        <p:attrNameLst>
                                          <p:attrName>style.visibility</p:attrName>
                                        </p:attrNameLst>
                                      </p:cBhvr>
                                      <p:to>
                                        <p:strVal val="visible"/>
                                      </p:to>
                                    </p:set>
                                    <p:anim calcmode="lin" valueType="num">
                                      <p:cBhvr additive="base">
                                        <p:cTn id="18" dur="500" fill="hold"/>
                                        <p:tgtEl>
                                          <p:spTgt spid="12293"/>
                                        </p:tgtEl>
                                        <p:attrNameLst>
                                          <p:attrName>ppt_x</p:attrName>
                                        </p:attrNameLst>
                                      </p:cBhvr>
                                      <p:tavLst>
                                        <p:tav tm="0">
                                          <p:val>
                                            <p:strVal val="0-#ppt_w/2"/>
                                          </p:val>
                                        </p:tav>
                                        <p:tav tm="100000">
                                          <p:val>
                                            <p:strVal val="#ppt_x"/>
                                          </p:val>
                                        </p:tav>
                                      </p:tavLst>
                                    </p:anim>
                                    <p:anim calcmode="lin" valueType="num">
                                      <p:cBhvr additive="base">
                                        <p:cTn id="19" dur="500" fill="hold"/>
                                        <p:tgtEl>
                                          <p:spTgt spid="1229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grpId="0" nodeType="afterEffect">
                                  <p:stCondLst>
                                    <p:cond delay="1000"/>
                                  </p:stCondLst>
                                  <p:childTnLst>
                                    <p:set>
                                      <p:cBhvr>
                                        <p:cTn id="22" dur="1" fill="hold">
                                          <p:stCondLst>
                                            <p:cond delay="0"/>
                                          </p:stCondLst>
                                        </p:cTn>
                                        <p:tgtEl>
                                          <p:spTgt spid="12294"/>
                                        </p:tgtEl>
                                        <p:attrNameLst>
                                          <p:attrName>style.visibility</p:attrName>
                                        </p:attrNameLst>
                                      </p:cBhvr>
                                      <p:to>
                                        <p:strVal val="visible"/>
                                      </p:to>
                                    </p:set>
                                    <p:anim calcmode="lin" valueType="num">
                                      <p:cBhvr additive="base">
                                        <p:cTn id="23" dur="500" fill="hold"/>
                                        <p:tgtEl>
                                          <p:spTgt spid="12294"/>
                                        </p:tgtEl>
                                        <p:attrNameLst>
                                          <p:attrName>ppt_x</p:attrName>
                                        </p:attrNameLst>
                                      </p:cBhvr>
                                      <p:tavLst>
                                        <p:tav tm="0">
                                          <p:val>
                                            <p:strVal val="0-#ppt_w/2"/>
                                          </p:val>
                                        </p:tav>
                                        <p:tav tm="100000">
                                          <p:val>
                                            <p:strVal val="#ppt_x"/>
                                          </p:val>
                                        </p:tav>
                                      </p:tavLst>
                                    </p:anim>
                                    <p:anim calcmode="lin" valueType="num">
                                      <p:cBhvr additive="base">
                                        <p:cTn id="24" dur="500" fill="hold"/>
                                        <p:tgtEl>
                                          <p:spTgt spid="12294"/>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295"/>
                                        </p:tgtEl>
                                        <p:attrNameLst>
                                          <p:attrName>style.visibility</p:attrName>
                                        </p:attrNameLst>
                                      </p:cBhvr>
                                      <p:to>
                                        <p:strVal val="visible"/>
                                      </p:to>
                                    </p:set>
                                    <p:anim calcmode="lin" valueType="num">
                                      <p:cBhvr additive="base">
                                        <p:cTn id="34" dur="500" fill="hold"/>
                                        <p:tgtEl>
                                          <p:spTgt spid="12295"/>
                                        </p:tgtEl>
                                        <p:attrNameLst>
                                          <p:attrName>ppt_x</p:attrName>
                                        </p:attrNameLst>
                                      </p:cBhvr>
                                      <p:tavLst>
                                        <p:tav tm="0">
                                          <p:val>
                                            <p:strVal val="#ppt_x"/>
                                          </p:val>
                                        </p:tav>
                                        <p:tav tm="100000">
                                          <p:val>
                                            <p:strVal val="#ppt_x"/>
                                          </p:val>
                                        </p:tav>
                                      </p:tavLst>
                                    </p:anim>
                                    <p:anim calcmode="lin" valueType="num">
                                      <p:cBhvr additive="base">
                                        <p:cTn id="35" dur="500" fill="hold"/>
                                        <p:tgtEl>
                                          <p:spTgt spid="1229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2296"/>
                                        </p:tgtEl>
                                        <p:attrNameLst>
                                          <p:attrName>style.visibility</p:attrName>
                                        </p:attrNameLst>
                                      </p:cBhvr>
                                      <p:to>
                                        <p:strVal val="visible"/>
                                      </p:to>
                                    </p:set>
                                    <p:anim calcmode="lin" valueType="num">
                                      <p:cBhvr additive="base">
                                        <p:cTn id="38" dur="500" fill="hold"/>
                                        <p:tgtEl>
                                          <p:spTgt spid="12296"/>
                                        </p:tgtEl>
                                        <p:attrNameLst>
                                          <p:attrName>ppt_x</p:attrName>
                                        </p:attrNameLst>
                                      </p:cBhvr>
                                      <p:tavLst>
                                        <p:tav tm="0">
                                          <p:val>
                                            <p:strVal val="#ppt_x"/>
                                          </p:val>
                                        </p:tav>
                                        <p:tav tm="100000">
                                          <p:val>
                                            <p:strVal val="#ppt_x"/>
                                          </p:val>
                                        </p:tav>
                                      </p:tavLst>
                                    </p:anim>
                                    <p:anim calcmode="lin" valueType="num">
                                      <p:cBhvr additive="base">
                                        <p:cTn id="39" dur="500" fill="hold"/>
                                        <p:tgtEl>
                                          <p:spTgt spid="122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P spid="12294" grpId="0" animBg="1"/>
      <p:bldP spid="12296" grpId="0"/>
      <p:bldP spid="1229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a:t>与密码技术的区别</a:t>
            </a:r>
            <a:endParaRPr lang="zh-CN" altLang="en-US"/>
          </a:p>
        </p:txBody>
      </p:sp>
      <p:sp>
        <p:nvSpPr>
          <p:cNvPr id="2" name="Rectangle 3" descr="Rectangle: Click to edit Master text styles&#10;Second level&#10;Third level&#10;Fourth level&#10;Fifth level"/>
          <p:cNvSpPr>
            <a:spLocks noGrp="1" noChangeArrowheads="1"/>
          </p:cNvSpPr>
          <p:nvPr>
            <p:ph sz="half" idx="1"/>
          </p:nvPr>
        </p:nvSpPr>
        <p:spPr>
          <a:xfrm>
            <a:off x="992188" y="1827213"/>
            <a:ext cx="3579812" cy="4114800"/>
          </a:xfrm>
        </p:spPr>
        <p:txBody>
          <a:bodyPr/>
          <a:lstStyle/>
          <a:p>
            <a:pPr eaLnBrk="1" hangingPunct="1">
              <a:lnSpc>
                <a:spcPct val="150000"/>
              </a:lnSpc>
            </a:pPr>
            <a:r>
              <a:rPr lang="zh-CN" altLang="en-US"/>
              <a:t>密码学</a:t>
            </a:r>
            <a:endParaRPr lang="zh-CN" altLang="en-US"/>
          </a:p>
          <a:p>
            <a:pPr lvl="1" eaLnBrk="1" hangingPunct="1">
              <a:lnSpc>
                <a:spcPct val="150000"/>
              </a:lnSpc>
            </a:pPr>
            <a:r>
              <a:rPr lang="zh-CN" altLang="en-US"/>
              <a:t>密文是不可懂的</a:t>
            </a:r>
            <a:r>
              <a:rPr lang="zh-CN" altLang="en-US">
                <a:latin typeface="Times New Roman" panose="02020603050405020304" pitchFamily="18" charset="0"/>
              </a:rPr>
              <a:t>“</a:t>
            </a:r>
            <a:r>
              <a:rPr lang="zh-CN" altLang="en-US"/>
              <a:t>乱码</a:t>
            </a:r>
            <a:r>
              <a:rPr lang="zh-CN" altLang="en-US">
                <a:latin typeface="Times New Roman" panose="02020603050405020304" pitchFamily="18" charset="0"/>
              </a:rPr>
              <a:t>”</a:t>
            </a:r>
            <a:endParaRPr lang="zh-CN" altLang="en-US"/>
          </a:p>
          <a:p>
            <a:pPr lvl="1" eaLnBrk="1" hangingPunct="1">
              <a:lnSpc>
                <a:spcPct val="150000"/>
              </a:lnSpc>
            </a:pPr>
            <a:r>
              <a:rPr lang="zh-CN" altLang="en-US"/>
              <a:t>不容错</a:t>
            </a:r>
            <a:endParaRPr lang="zh-CN" altLang="en-US"/>
          </a:p>
          <a:p>
            <a:pPr lvl="1" eaLnBrk="1" hangingPunct="1">
              <a:lnSpc>
                <a:spcPct val="150000"/>
              </a:lnSpc>
            </a:pPr>
            <a:r>
              <a:rPr lang="zh-CN" altLang="en-US"/>
              <a:t>摘要可剥离</a:t>
            </a:r>
            <a:endParaRPr lang="zh-CN" altLang="en-US" sz="2800"/>
          </a:p>
          <a:p>
            <a:pPr lvl="1" eaLnBrk="1" hangingPunct="1">
              <a:lnSpc>
                <a:spcPct val="150000"/>
              </a:lnSpc>
            </a:pPr>
            <a:r>
              <a:rPr lang="zh-CN" altLang="en-US"/>
              <a:t>秘密信息不可懂</a:t>
            </a:r>
            <a:endParaRPr lang="zh-CN" altLang="en-US"/>
          </a:p>
        </p:txBody>
      </p:sp>
      <p:sp>
        <p:nvSpPr>
          <p:cNvPr id="7" name="Content Placeholder 6"/>
          <p:cNvSpPr>
            <a:spLocks noGrp="1"/>
          </p:cNvSpPr>
          <p:nvPr>
            <p:ph sz="half" idx="2"/>
          </p:nvPr>
        </p:nvSpPr>
        <p:spPr>
          <a:xfrm>
            <a:off x="4562475" y="1827213"/>
            <a:ext cx="3581400" cy="4114800"/>
          </a:xfrm>
        </p:spPr>
        <p:txBody>
          <a:bodyPr/>
          <a:lstStyle/>
          <a:p>
            <a:pPr eaLnBrk="1" hangingPunct="1">
              <a:lnSpc>
                <a:spcPct val="150000"/>
              </a:lnSpc>
            </a:pPr>
            <a:r>
              <a:rPr lang="zh-CN" altLang="en-US" dirty="0"/>
              <a:t>信息隐藏</a:t>
            </a:r>
            <a:endParaRPr lang="zh-CN" altLang="en-US" dirty="0"/>
          </a:p>
          <a:p>
            <a:pPr lvl="1" eaLnBrk="1" hangingPunct="1">
              <a:lnSpc>
                <a:spcPct val="150000"/>
              </a:lnSpc>
            </a:pPr>
            <a:r>
              <a:rPr lang="zh-CN" altLang="en-US" dirty="0"/>
              <a:t>载体对象和隐写</a:t>
            </a:r>
            <a:r>
              <a:rPr lang="en-US" altLang="zh-CN" dirty="0"/>
              <a:t>/</a:t>
            </a:r>
            <a:r>
              <a:rPr lang="zh-CN" altLang="en-US" dirty="0"/>
              <a:t>水印对象类似</a:t>
            </a:r>
            <a:endParaRPr lang="zh-CN" altLang="en-US" dirty="0"/>
          </a:p>
          <a:p>
            <a:pPr lvl="1" eaLnBrk="1" hangingPunct="1">
              <a:lnSpc>
                <a:spcPct val="150000"/>
              </a:lnSpc>
            </a:pPr>
            <a:r>
              <a:rPr lang="zh-CN" altLang="en-US" dirty="0"/>
              <a:t>误码不扩散</a:t>
            </a:r>
            <a:endParaRPr lang="zh-CN" altLang="en-US" dirty="0"/>
          </a:p>
          <a:p>
            <a:pPr lvl="1" eaLnBrk="1" hangingPunct="1">
              <a:lnSpc>
                <a:spcPct val="150000"/>
              </a:lnSpc>
            </a:pPr>
            <a:r>
              <a:rPr lang="zh-CN" altLang="en-US" dirty="0"/>
              <a:t>水印不可去除</a:t>
            </a:r>
            <a:endParaRPr lang="zh-CN" altLang="en-US" dirty="0"/>
          </a:p>
          <a:p>
            <a:pPr lvl="1" eaLnBrk="1" hangingPunct="1">
              <a:lnSpc>
                <a:spcPct val="150000"/>
              </a:lnSpc>
            </a:pPr>
            <a:r>
              <a:rPr lang="zh-CN" altLang="en-US" dirty="0"/>
              <a:t>秘密信息不可见</a:t>
            </a:r>
            <a:endParaRPr lang="zh-CN" altLang="en-US" dirty="0"/>
          </a:p>
          <a:p>
            <a:endParaRPr lang="zh-CN" altLang="en-US" dirty="0"/>
          </a:p>
        </p:txBody>
      </p:sp>
      <p:sp>
        <p:nvSpPr>
          <p:cNvPr id="20485"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36D8833-544A-40B6-AA6B-AA38A6155652}"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20486"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20487"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6973AD9-5ED3-496F-9324-83F8B3F3D393}"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 calcmode="lin" valueType="num">
                                      <p:cBhvr additive="base">
                                        <p:cTn id="2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additive="base">
                                        <p:cTn id="3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anim calcmode="lin" valueType="num">
                                      <p:cBhvr additive="base">
                                        <p:cTn id="4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
                                            <p:txEl>
                                              <p:pRg st="3" end="3"/>
                                            </p:txEl>
                                          </p:spTgt>
                                        </p:tgtEl>
                                        <p:attrNameLst>
                                          <p:attrName>style.visibility</p:attrName>
                                        </p:attrNameLst>
                                      </p:cBhvr>
                                      <p:to>
                                        <p:strVal val="visible"/>
                                      </p:to>
                                    </p:set>
                                    <p:anim calcmode="lin" valueType="num">
                                      <p:cBhvr additive="base">
                                        <p:cTn id="4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
                                            <p:txEl>
                                              <p:pRg st="4" end="4"/>
                                            </p:txEl>
                                          </p:spTgt>
                                        </p:tgtEl>
                                        <p:attrNameLst>
                                          <p:attrName>style.visibility</p:attrName>
                                        </p:attrNameLst>
                                      </p:cBhvr>
                                      <p:to>
                                        <p:strVal val="visible"/>
                                      </p:to>
                                    </p:set>
                                    <p:anim calcmode="lin" valueType="num">
                                      <p:cBhvr additive="base">
                                        <p:cTn id="5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anim calcmode="lin" valueType="num">
                                      <p:cBhvr additive="base">
                                        <p:cTn id="5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bldLvl="5"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22531"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1FB7CFC1-7C02-4978-B606-5450D958E2AD}"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22532" name="Rectangle 2"/>
          <p:cNvSpPr>
            <a:spLocks noGrp="1" noChangeArrowheads="1"/>
          </p:cNvSpPr>
          <p:nvPr>
            <p:ph type="title"/>
          </p:nvPr>
        </p:nvSpPr>
        <p:spPr/>
        <p:txBody>
          <a:bodyPr/>
          <a:lstStyle/>
          <a:p>
            <a:pPr eaLnBrk="1" hangingPunct="1"/>
            <a:r>
              <a:rPr lang="zh-CN" altLang="en-US"/>
              <a:t>提纲</a:t>
            </a:r>
            <a:endParaRPr lang="zh-CN" altLang="en-US"/>
          </a:p>
        </p:txBody>
      </p:sp>
      <p:sp>
        <p:nvSpPr>
          <p:cNvPr id="22533"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r>
              <a:rPr lang="zh-CN" altLang="en-US">
                <a:solidFill>
                  <a:schemeClr val="hlink"/>
                </a:solidFill>
              </a:rPr>
              <a:t>隐写术和数字水印</a:t>
            </a:r>
            <a:endParaRPr lang="zh-CN" altLang="en-US">
              <a:solidFill>
                <a:schemeClr val="hlink"/>
              </a:solidFill>
            </a:endParaRPr>
          </a:p>
          <a:p>
            <a:pPr marL="0" indent="0" eaLnBrk="1" hangingPunct="1"/>
            <a:r>
              <a:rPr lang="zh-CN" altLang="en-US" b="1">
                <a:solidFill>
                  <a:schemeClr val="hlink"/>
                </a:solidFill>
              </a:rPr>
              <a:t>隐写术和数字水印的历史</a:t>
            </a:r>
            <a:endParaRPr lang="zh-CN" altLang="en-US" b="1">
              <a:solidFill>
                <a:schemeClr val="hlink"/>
              </a:solidFill>
            </a:endParaRPr>
          </a:p>
          <a:p>
            <a:pPr marL="0" indent="0" eaLnBrk="1" hangingPunct="1"/>
            <a:r>
              <a:rPr lang="zh-CN" altLang="en-US">
                <a:solidFill>
                  <a:schemeClr val="hlink"/>
                </a:solidFill>
              </a:rPr>
              <a:t>隐写术和数字水印的现状</a:t>
            </a:r>
            <a:endParaRPr lang="zh-CN" altLang="en-US">
              <a:solidFill>
                <a:schemeClr val="hlink"/>
              </a:solidFill>
            </a:endParaRPr>
          </a:p>
          <a:p>
            <a:pPr marL="0" indent="0" eaLnBrk="1" hangingPunct="1"/>
            <a:r>
              <a:rPr lang="zh-CN" altLang="en-US">
                <a:solidFill>
                  <a:schemeClr val="hlink"/>
                </a:solidFill>
              </a:rPr>
              <a:t>信息隐藏的研究分支</a:t>
            </a:r>
            <a:endParaRPr lang="zh-CN" altLang="en-US">
              <a:solidFill>
                <a:schemeClr val="hlink"/>
              </a:solidFill>
            </a:endParaRPr>
          </a:p>
        </p:txBody>
      </p:sp>
      <p:sp>
        <p:nvSpPr>
          <p:cNvPr id="22534"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2B3220B-C124-42EE-92C5-1AD15C836B41}"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24579"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37A17F1-365E-415F-B1AC-734D4846E53D}"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24580" name="Rectangle 2"/>
          <p:cNvSpPr>
            <a:spLocks noGrp="1" noChangeArrowheads="1"/>
          </p:cNvSpPr>
          <p:nvPr>
            <p:ph type="title"/>
          </p:nvPr>
        </p:nvSpPr>
        <p:spPr/>
        <p:txBody>
          <a:bodyPr/>
          <a:lstStyle/>
          <a:p>
            <a:pPr eaLnBrk="1" hangingPunct="1"/>
            <a:r>
              <a:rPr lang="zh-CN" altLang="en-US"/>
              <a:t>信息隐藏的历史</a:t>
            </a:r>
            <a:endParaRPr lang="zh-CN" altLang="en-US"/>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r>
              <a:rPr lang="zh-CN" altLang="en-US"/>
              <a:t>古典广义信息隐藏技术</a:t>
            </a:r>
            <a:endParaRPr lang="zh-CN" altLang="en-US"/>
          </a:p>
          <a:p>
            <a:pPr lvl="1" eaLnBrk="1" hangingPunct="1"/>
            <a:r>
              <a:rPr lang="zh-CN" altLang="en-US" sz="3200"/>
              <a:t>技术型</a:t>
            </a:r>
            <a:endParaRPr lang="zh-CN" altLang="en-US" sz="3200"/>
          </a:p>
          <a:p>
            <a:pPr lvl="1" eaLnBrk="1" hangingPunct="1"/>
            <a:r>
              <a:rPr lang="zh-CN" altLang="en-US" sz="3200"/>
              <a:t>语言学型</a:t>
            </a:r>
            <a:endParaRPr lang="zh-CN" altLang="en-US" sz="3200"/>
          </a:p>
          <a:p>
            <a:pPr lvl="1" eaLnBrk="1" hangingPunct="1"/>
            <a:r>
              <a:rPr lang="zh-CN" altLang="en-US" sz="3200"/>
              <a:t>版权保护型</a:t>
            </a:r>
            <a:endParaRPr lang="zh-CN" altLang="en-US" sz="3200"/>
          </a:p>
        </p:txBody>
      </p:sp>
      <p:sp>
        <p:nvSpPr>
          <p:cNvPr id="24582"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7E1256BF-DF98-4568-8C41-9F303DDCC1DF}"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5"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26627"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2301078D-513F-48BC-9AF0-D95E26FE055B}"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26628" name="Rectangle 2"/>
          <p:cNvSpPr>
            <a:spLocks noGrp="1" noChangeArrowheads="1"/>
          </p:cNvSpPr>
          <p:nvPr>
            <p:ph type="title"/>
          </p:nvPr>
        </p:nvSpPr>
        <p:spPr/>
        <p:txBody>
          <a:bodyPr/>
          <a:lstStyle/>
          <a:p>
            <a:pPr eaLnBrk="1" hangingPunct="1"/>
            <a:r>
              <a:rPr lang="zh-CN" altLang="en-US" sz="3200"/>
              <a:t>隐写术和数字水印历史</a:t>
            </a:r>
            <a:r>
              <a:rPr lang="en-US" altLang="zh-CN" sz="3200"/>
              <a:t>——</a:t>
            </a:r>
            <a:r>
              <a:rPr lang="zh-CN" altLang="en-US" sz="3200"/>
              <a:t>技术型技术</a:t>
            </a:r>
            <a:endParaRPr lang="zh-CN" altLang="en-US" sz="3200"/>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r>
              <a:rPr lang="zh-CN" altLang="en-US" dirty="0"/>
              <a:t>历史记载的最早应用</a:t>
            </a:r>
            <a:endParaRPr lang="en-US" altLang="zh-CN" dirty="0"/>
          </a:p>
          <a:p>
            <a:pPr lvl="1" eaLnBrk="1" hangingPunct="1"/>
            <a:r>
              <a:rPr lang="zh-CN" altLang="en-US" sz="2000" dirty="0"/>
              <a:t>希腊历史学家希罗多德（</a:t>
            </a:r>
            <a:r>
              <a:rPr lang="en-US" altLang="zh-CN" sz="2000" dirty="0"/>
              <a:t>Herodotus</a:t>
            </a:r>
            <a:r>
              <a:rPr lang="zh-CN" altLang="en-US" sz="2000" dirty="0"/>
              <a:t>）描述的一段公元</a:t>
            </a:r>
            <a:r>
              <a:rPr lang="en-US" altLang="zh-CN" sz="2000" dirty="0"/>
              <a:t>480</a:t>
            </a:r>
            <a:r>
              <a:rPr lang="zh-CN" altLang="en-US" sz="2000" dirty="0"/>
              <a:t>年前的历史。希斯提乌斯</a:t>
            </a:r>
            <a:r>
              <a:rPr lang="en-US" altLang="zh-CN" sz="2000" dirty="0"/>
              <a:t>(</a:t>
            </a:r>
            <a:r>
              <a:rPr lang="en-US" altLang="zh-CN" sz="2000" dirty="0" err="1"/>
              <a:t>Histiaeus</a:t>
            </a:r>
            <a:r>
              <a:rPr lang="en-US" altLang="zh-CN" sz="2000" dirty="0"/>
              <a:t>)</a:t>
            </a:r>
            <a:r>
              <a:rPr lang="zh-CN" altLang="en-US" sz="2000" dirty="0"/>
              <a:t>想给希腊城邦米利都（</a:t>
            </a:r>
            <a:r>
              <a:rPr lang="en-US" altLang="zh-CN" sz="2000" dirty="0"/>
              <a:t>Miletus</a:t>
            </a:r>
            <a:r>
              <a:rPr lang="zh-CN" altLang="en-US" sz="2000" dirty="0"/>
              <a:t>）的摄政者传递消息，鼓动他们反抗波斯占领者。希斯提乌斯想出了一个巧妙、但很缓慢的安全通信方法，剃了头的奴隶，把消息纹在头皮上，等头发长出后，派遣到米利都。在那里，再次剃光奴隶的头发，便获取秘密消息。</a:t>
            </a:r>
            <a:endParaRPr lang="en-US" altLang="zh-CN" sz="2000" dirty="0"/>
          </a:p>
          <a:p>
            <a:pPr eaLnBrk="1" hangingPunct="1"/>
            <a:r>
              <a:rPr lang="zh-CN" altLang="en-US" dirty="0"/>
              <a:t>书记板的故事</a:t>
            </a:r>
            <a:endParaRPr lang="en-US" altLang="zh-CN" dirty="0"/>
          </a:p>
          <a:p>
            <a:pPr lvl="1" eaLnBrk="1" hangingPunct="1">
              <a:lnSpc>
                <a:spcPct val="90000"/>
              </a:lnSpc>
            </a:pPr>
            <a:r>
              <a:rPr lang="zh-CN" altLang="en-US" sz="2000" dirty="0"/>
              <a:t>德莫瑞特思通过书记板</a:t>
            </a:r>
            <a:r>
              <a:rPr lang="zh-CN" altLang="zh-CN" sz="2000" dirty="0"/>
              <a:t>提醒</a:t>
            </a:r>
            <a:r>
              <a:rPr lang="zh-CN" altLang="en-US" sz="2000" dirty="0"/>
              <a:t>了</a:t>
            </a:r>
            <a:r>
              <a:rPr lang="zh-CN" altLang="zh-CN" sz="2000" dirty="0"/>
              <a:t>斯巴达</a:t>
            </a:r>
            <a:r>
              <a:rPr lang="en-US" altLang="zh-CN" sz="2000" dirty="0"/>
              <a:t>(Sparta)</a:t>
            </a:r>
            <a:r>
              <a:rPr lang="zh-CN" altLang="en-US" sz="2000" dirty="0"/>
              <a:t>，告知了</a:t>
            </a:r>
            <a:r>
              <a:rPr lang="zh-CN" altLang="zh-CN" sz="2000" dirty="0"/>
              <a:t>波斯国王薛西斯</a:t>
            </a:r>
            <a:r>
              <a:rPr lang="en-US" altLang="zh-CN" sz="2000" dirty="0"/>
              <a:t>(Xerxes)</a:t>
            </a:r>
            <a:r>
              <a:rPr lang="zh-CN" altLang="zh-CN" sz="2000" dirty="0"/>
              <a:t>入侵希腊</a:t>
            </a:r>
            <a:r>
              <a:rPr lang="zh-CN" altLang="en-US" sz="2000" dirty="0"/>
              <a:t>的</a:t>
            </a:r>
            <a:r>
              <a:rPr lang="zh-CN" altLang="zh-CN" sz="2000" dirty="0"/>
              <a:t>计划。</a:t>
            </a:r>
            <a:r>
              <a:rPr lang="zh-CN" altLang="en-US" sz="2000" dirty="0"/>
              <a:t>他首先去掉书记板上的腊，然后将消息写在木板上，再用腊覆盖，这样处理后的书记板看起来是一个完全空白的。</a:t>
            </a:r>
            <a:endParaRPr lang="en-US" altLang="zh-CN" sz="2000" dirty="0"/>
          </a:p>
        </p:txBody>
      </p:sp>
      <p:sp>
        <p:nvSpPr>
          <p:cNvPr id="26630"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CA492915-F21C-4F1B-9EA4-A091D2B67560}"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28675"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F6FDF130-4C31-4059-97EE-055C2A22C56B}"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28676" name="Rectangle 2"/>
          <p:cNvSpPr>
            <a:spLocks noGrp="1" noChangeArrowheads="1"/>
          </p:cNvSpPr>
          <p:nvPr>
            <p:ph type="title"/>
          </p:nvPr>
        </p:nvSpPr>
        <p:spPr/>
        <p:txBody>
          <a:bodyPr/>
          <a:lstStyle/>
          <a:p>
            <a:pPr eaLnBrk="1" hangingPunct="1"/>
            <a:r>
              <a:rPr lang="zh-CN" altLang="en-US" sz="3200"/>
              <a:t>隐写术和数字水印历史</a:t>
            </a:r>
            <a:r>
              <a:rPr lang="en-US" altLang="zh-CN" sz="3200"/>
              <a:t>——</a:t>
            </a:r>
            <a:r>
              <a:rPr lang="zh-CN" altLang="en-US" sz="3200"/>
              <a:t>技术型技术</a:t>
            </a:r>
            <a:endParaRPr lang="zh-CN" altLang="en-US" sz="3200"/>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r>
              <a:rPr lang="zh-CN" altLang="en-US"/>
              <a:t>实物隐藏</a:t>
            </a:r>
            <a:endParaRPr lang="en-US" altLang="zh-CN"/>
          </a:p>
          <a:p>
            <a:pPr lvl="1" eaLnBrk="1" hangingPunct="1"/>
            <a:r>
              <a:rPr lang="zh-CN" altLang="en-US" sz="2400"/>
              <a:t>将信函隐藏在信使的鞋底、衣服的皱褶中，妇女的头饰和首饰中等 。</a:t>
            </a:r>
            <a:endParaRPr lang="en-US" altLang="zh-CN"/>
          </a:p>
          <a:p>
            <a:pPr eaLnBrk="1" hangingPunct="1"/>
            <a:r>
              <a:rPr lang="zh-CN" altLang="en-US"/>
              <a:t>标记法</a:t>
            </a:r>
            <a:endParaRPr lang="en-US" altLang="zh-CN"/>
          </a:p>
          <a:p>
            <a:pPr lvl="1" eaLnBrk="1" hangingPunct="1"/>
            <a:r>
              <a:rPr lang="zh-CN" altLang="en-US"/>
              <a:t>刺孔、字母高度、笔画粗细</a:t>
            </a:r>
            <a:endParaRPr lang="en-US" altLang="zh-CN"/>
          </a:p>
          <a:p>
            <a:pPr lvl="1" eaLnBrk="1" hangingPunct="1"/>
            <a:r>
              <a:rPr lang="zh-CN" altLang="en-US"/>
              <a:t>在一篇信函中，通过改变其中某些字母笔划的高度，或者在某些字母上面或下面挖出非常小的孔，以标识某些特殊的字母，这些特殊的字母组成秘密信息。</a:t>
            </a:r>
            <a:endParaRPr lang="zh-CN" altLang="en-US"/>
          </a:p>
        </p:txBody>
      </p:sp>
      <p:sp>
        <p:nvSpPr>
          <p:cNvPr id="28678"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0ACB82F-F6A9-4338-AC16-4A74C4DD951D}"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页脚占位符 4"/>
          <p:cNvSpPr txBox="1">
            <a:spLocks noGrp="1"/>
          </p:cNvSpPr>
          <p:nvPr/>
        </p:nvSpPr>
        <p:spPr>
          <a:xfrm>
            <a:off x="3305175" y="6246813"/>
            <a:ext cx="2897188" cy="457200"/>
          </a:xfrm>
          <a:prstGeom prst="rect">
            <a:avLst/>
          </a:prstGeom>
          <a:noFill/>
          <a:ln w="9525">
            <a:noFill/>
          </a:ln>
        </p:spPr>
        <p:txBody>
          <a:bodyPr lIns="90000" tIns="46800" rIns="90000" bIns="46800"/>
          <a:p>
            <a:pPr algn="ctr" eaLnBrk="0" hangingPunct="0"/>
            <a:endParaRPr lang="en-US" altLang="x-none" sz="1400" dirty="0">
              <a:latin typeface="Arial" panose="020B0604020202020204" pitchFamily="34" charset="0"/>
            </a:endParaRPr>
          </a:p>
        </p:txBody>
      </p:sp>
      <p:sp>
        <p:nvSpPr>
          <p:cNvPr id="13315" name="灯片编号占位符 5"/>
          <p:cNvSpPr txBox="1">
            <a:spLocks noGrp="1"/>
          </p:cNvSpPr>
          <p:nvPr/>
        </p:nvSpPr>
        <p:spPr>
          <a:xfrm>
            <a:off x="6551613" y="6246813"/>
            <a:ext cx="1905000" cy="457200"/>
          </a:xfrm>
          <a:prstGeom prst="rect">
            <a:avLst/>
          </a:prstGeom>
          <a:noFill/>
          <a:ln w="9525">
            <a:noFill/>
          </a:ln>
        </p:spPr>
        <p:txBody>
          <a:bodyPr lIns="90000" tIns="46800" rIns="90000" bIns="46800"/>
          <a:p>
            <a:pPr algn="r" eaLnBrk="0" hangingPunct="0"/>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3316" name="Rectangle 2"/>
          <p:cNvSpPr>
            <a:spLocks noGrp="1"/>
          </p:cNvSpPr>
          <p:nvPr>
            <p:ph type="title"/>
          </p:nvPr>
        </p:nvSpPr>
        <p:spPr/>
        <p:txBody>
          <a:bodyPr vert="horz" wrap="square" anchor="ctr"/>
          <a:p>
            <a:pPr eaLnBrk="1" hangingPunct="1"/>
            <a:r>
              <a:rPr lang="zh-CN" altLang="en-US"/>
              <a:t>课程特色</a:t>
            </a:r>
            <a:endParaRPr lang="zh-CN" altLang="en-US"/>
          </a:p>
        </p:txBody>
      </p:sp>
      <p:sp>
        <p:nvSpPr>
          <p:cNvPr id="13317" name="Rectangle 3"/>
          <p:cNvSpPr>
            <a:spLocks noGrp="1"/>
          </p:cNvSpPr>
          <p:nvPr>
            <p:ph type="body"/>
          </p:nvPr>
        </p:nvSpPr>
        <p:spPr>
          <a:xfrm>
            <a:off x="684213" y="1752600"/>
            <a:ext cx="7759700" cy="4267200"/>
          </a:xfrm>
        </p:spPr>
        <p:txBody>
          <a:bodyPr vert="horz" wrap="square" anchor="t"/>
          <a:p>
            <a:pPr>
              <a:buNone/>
            </a:pPr>
            <a:r>
              <a:rPr lang="en-US" altLang="zh-CN" dirty="0"/>
              <a:t>1</a:t>
            </a:r>
            <a:r>
              <a:rPr lang="zh-CN" altLang="en-US" dirty="0"/>
              <a:t>、课堂教学和上机实践相结合</a:t>
            </a:r>
            <a:endParaRPr lang="zh-CN" altLang="en-US" dirty="0"/>
          </a:p>
          <a:p>
            <a:pPr>
              <a:buNone/>
            </a:pPr>
            <a:r>
              <a:rPr lang="zh-CN" altLang="en-US" dirty="0"/>
              <a:t>（纸上得来终觉浅，绝知此事要躬行 ）</a:t>
            </a:r>
            <a:endParaRPr lang="zh-CN" altLang="en-US" dirty="0"/>
          </a:p>
          <a:p>
            <a:pPr>
              <a:buNone/>
            </a:pPr>
            <a:r>
              <a:rPr lang="en-US" altLang="zh-CN" dirty="0"/>
              <a:t>2</a:t>
            </a:r>
            <a:r>
              <a:rPr lang="zh-CN" altLang="en-US" dirty="0"/>
              <a:t>、上机实践完成实验，并提交实验指导书</a:t>
            </a:r>
            <a:endParaRPr lang="zh-CN" altLang="en-US" dirty="0"/>
          </a:p>
          <a:p>
            <a:pPr>
              <a:buNone/>
            </a:pPr>
            <a:r>
              <a:rPr lang="en-US" altLang="zh-CN" dirty="0"/>
              <a:t>3</a:t>
            </a:r>
            <a:r>
              <a:rPr lang="zh-CN" altLang="en-US" dirty="0"/>
              <a:t>、鼓励同学们参加各级各类的竞赛，也欢迎各位同学有任何问题可以和我交流探讨，同时也思考一些自己的职业规划。</a:t>
            </a:r>
            <a:endParaRPr lang="zh-CN" altLang="en-US" dirty="0"/>
          </a:p>
          <a:p>
            <a:pPr>
              <a:buNone/>
            </a:pPr>
            <a:r>
              <a:rPr lang="en-US" altLang="zh-CN" dirty="0"/>
              <a:t>4</a:t>
            </a:r>
            <a:r>
              <a:rPr lang="zh-CN" altLang="en-US" dirty="0"/>
              <a:t>、</a:t>
            </a:r>
            <a:r>
              <a:rPr lang="zh-CN" altLang="en-US">
                <a:sym typeface="+mn-ea"/>
              </a:rPr>
              <a:t>师者，传道受业解惑之人。会给大家介绍一些考研和保研过程中常见的问题。</a:t>
            </a:r>
            <a:endParaRPr lang="zh-CN" altLang="en-US">
              <a:sym typeface="+mn-ea"/>
            </a:endParaRPr>
          </a:p>
          <a:p>
            <a:pPr>
              <a:buNone/>
            </a:pPr>
            <a:r>
              <a:rPr lang="en-US" altLang="zh-CN">
                <a:sym typeface="+mn-ea"/>
              </a:rPr>
              <a:t>5</a:t>
            </a:r>
            <a:r>
              <a:rPr lang="zh-CN" altLang="en-US">
                <a:sym typeface="+mn-ea"/>
              </a:rPr>
              <a:t>、注重课堂互动。</a:t>
            </a:r>
            <a:endParaRPr lang="zh-CN" altLang="en-US" b="1" dirty="0">
              <a:latin typeface="宋体" panose="02010600030101010101" pitchFamily="2" charset="-122"/>
              <a:cs typeface="宋体" panose="02010600030101010101" pitchFamily="2" charset="-122"/>
            </a:endParaRPr>
          </a:p>
          <a:p>
            <a:pPr>
              <a:buNone/>
            </a:pPr>
            <a:endParaRPr lang="zh-CN" altLang="en-US" dirty="0"/>
          </a:p>
          <a:p>
            <a:pPr>
              <a:buNone/>
            </a:pPr>
            <a:endParaRPr lang="en-US" altLang="zh-CN" dirty="0"/>
          </a:p>
        </p:txBody>
      </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7">
                                            <p:txEl>
                                              <p:charRg st="0" end="1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7">
                                            <p:txEl>
                                              <p:charRg st="15" end="3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7">
                                            <p:txEl>
                                              <p:charRg st="34" end="5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7">
                                            <p:txEl>
                                              <p:charRg st="54" end="6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17">
                                            <p:txEl>
                                              <p:char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17">
                                            <p:txEl>
                                              <p:char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30723"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01F9F2EA-3934-4F17-B4B9-5029F2D00876}"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30724" name="Rectangle 2"/>
          <p:cNvSpPr>
            <a:spLocks noGrp="1" noChangeArrowheads="1"/>
          </p:cNvSpPr>
          <p:nvPr>
            <p:ph type="title"/>
          </p:nvPr>
        </p:nvSpPr>
        <p:spPr/>
        <p:txBody>
          <a:bodyPr/>
          <a:lstStyle/>
          <a:p>
            <a:pPr eaLnBrk="1" hangingPunct="1"/>
            <a:r>
              <a:rPr lang="zh-CN" altLang="en-US" sz="3200"/>
              <a:t>隐写术和数字水印历史</a:t>
            </a:r>
            <a:r>
              <a:rPr lang="en-US" altLang="zh-CN" sz="3200"/>
              <a:t>——</a:t>
            </a:r>
            <a:r>
              <a:rPr lang="zh-CN" altLang="en-US" sz="3200"/>
              <a:t>技术型技术</a:t>
            </a:r>
            <a:endParaRPr lang="zh-CN" altLang="en-US" sz="3200"/>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r>
              <a:rPr lang="zh-CN" altLang="en-US"/>
              <a:t>显影剂</a:t>
            </a:r>
            <a:endParaRPr lang="en-US" altLang="zh-CN"/>
          </a:p>
          <a:p>
            <a:pPr lvl="1" eaLnBrk="1" hangingPunct="1"/>
            <a:r>
              <a:rPr lang="zh-CN" altLang="en-US"/>
              <a:t>隐形墨水：碘和淀粉、米汤和烟。。。</a:t>
            </a:r>
            <a:endParaRPr lang="en-US" altLang="zh-CN"/>
          </a:p>
          <a:p>
            <a:pPr lvl="1">
              <a:lnSpc>
                <a:spcPct val="90000"/>
              </a:lnSpc>
            </a:pPr>
            <a:r>
              <a:rPr lang="zh-CN" altLang="en-US"/>
              <a:t>化学的进步促使人们开发更加先进的墨水和显影剂</a:t>
            </a:r>
            <a:endParaRPr lang="zh-CN" altLang="en-US"/>
          </a:p>
          <a:p>
            <a:pPr lvl="1">
              <a:lnSpc>
                <a:spcPct val="90000"/>
              </a:lnSpc>
            </a:pPr>
            <a:r>
              <a:rPr lang="zh-CN" altLang="en-US"/>
              <a:t>但随着</a:t>
            </a:r>
            <a:r>
              <a:rPr lang="zh-CN" altLang="en-US">
                <a:latin typeface="Times New Roman" panose="02020603050405020304" pitchFamily="18" charset="0"/>
              </a:rPr>
              <a:t>“</a:t>
            </a:r>
            <a:r>
              <a:rPr lang="zh-CN" altLang="en-US"/>
              <a:t>万用显影剂</a:t>
            </a:r>
            <a:r>
              <a:rPr lang="zh-CN" altLang="en-US">
                <a:latin typeface="Times New Roman" panose="02020603050405020304" pitchFamily="18" charset="0"/>
              </a:rPr>
              <a:t>”</a:t>
            </a:r>
            <a:r>
              <a:rPr lang="zh-CN" altLang="en-US"/>
              <a:t>的发明，此方法就无效了。</a:t>
            </a:r>
            <a:endParaRPr lang="en-US" altLang="zh-CN"/>
          </a:p>
          <a:p>
            <a:pPr lvl="2">
              <a:lnSpc>
                <a:spcPct val="90000"/>
              </a:lnSpc>
            </a:pPr>
            <a:r>
              <a:rPr lang="zh-CN" altLang="en-US"/>
              <a:t>其原理是，根据纸张纤维的变化情况，来确定纸张的哪些部位被水打湿过，这样，所有采用墨水的隐写方法，在</a:t>
            </a:r>
            <a:r>
              <a:rPr lang="zh-CN" altLang="en-US">
                <a:latin typeface="Times New Roman" panose="02020603050405020304" pitchFamily="18" charset="0"/>
              </a:rPr>
              <a:t>“</a:t>
            </a:r>
            <a:r>
              <a:rPr lang="zh-CN" altLang="en-US"/>
              <a:t>万用显影剂</a:t>
            </a:r>
            <a:r>
              <a:rPr lang="zh-CN" altLang="en-US">
                <a:latin typeface="Times New Roman" panose="02020603050405020304" pitchFamily="18" charset="0"/>
              </a:rPr>
              <a:t>”</a:t>
            </a:r>
            <a:r>
              <a:rPr lang="zh-CN" altLang="en-US"/>
              <a:t>下都无效了。</a:t>
            </a:r>
            <a:endParaRPr lang="zh-CN" altLang="en-US"/>
          </a:p>
        </p:txBody>
      </p:sp>
      <p:sp>
        <p:nvSpPr>
          <p:cNvPr id="30726"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E5FBDAE1-76BB-4F8B-A6A4-C9ED31FACD9A}"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32771"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B5D98FAA-C3F0-42F9-808C-EAAAF3F5AC12}"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32772" name="Rectangle 2"/>
          <p:cNvSpPr>
            <a:spLocks noGrp="1" noChangeArrowheads="1"/>
          </p:cNvSpPr>
          <p:nvPr>
            <p:ph type="title"/>
          </p:nvPr>
        </p:nvSpPr>
        <p:spPr>
          <a:xfrm>
            <a:off x="900113" y="301625"/>
            <a:ext cx="8026400" cy="1143000"/>
          </a:xfrm>
        </p:spPr>
        <p:txBody>
          <a:bodyPr/>
          <a:lstStyle/>
          <a:p>
            <a:pPr eaLnBrk="1" hangingPunct="1"/>
            <a:r>
              <a:rPr lang="zh-CN" altLang="en-US"/>
              <a:t>隐写术和数字水印历史</a:t>
            </a:r>
            <a:r>
              <a:rPr lang="en-US" altLang="zh-CN"/>
              <a:t>——</a:t>
            </a:r>
            <a:r>
              <a:rPr lang="zh-CN" altLang="en-US"/>
              <a:t>技术型技术</a:t>
            </a:r>
            <a:endParaRPr lang="zh-CN" altLang="en-US" sz="3200"/>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a:defRPr/>
            </a:pPr>
            <a:r>
              <a:rPr lang="zh-CN" altLang="en-US" dirty="0"/>
              <a:t>微缩胶片</a:t>
            </a:r>
            <a:r>
              <a:rPr lang="en-US" altLang="zh-CN" dirty="0"/>
              <a:t>(</a:t>
            </a:r>
            <a:r>
              <a:rPr lang="en-US" altLang="zh-CN" sz="2000" kern="1200" dirty="0">
                <a:latin typeface="Times New Roman" panose="02020603050405020304" pitchFamily="18" charset="0"/>
              </a:rPr>
              <a:t>Digital Watermarking and Steganography</a:t>
            </a:r>
            <a:r>
              <a:rPr lang="en-US" altLang="zh-CN" dirty="0"/>
              <a:t>)</a:t>
            </a:r>
            <a:endParaRPr lang="zh-CN" altLang="en-US" sz="2800" dirty="0"/>
          </a:p>
          <a:p>
            <a:pPr lvl="1">
              <a:lnSpc>
                <a:spcPct val="90000"/>
              </a:lnSpc>
              <a:defRPr/>
            </a:pPr>
            <a:r>
              <a:rPr lang="en-US" altLang="zh-CN" sz="2400" dirty="0"/>
              <a:t>Another idea that played an important role in several wars in the nineteenth and twentieth centuries was originally proposed by Brewster (1857) .</a:t>
            </a:r>
            <a:endParaRPr lang="en-US" altLang="zh-CN" sz="2400" dirty="0"/>
          </a:p>
          <a:p>
            <a:pPr lvl="1">
              <a:lnSpc>
                <a:spcPct val="90000"/>
              </a:lnSpc>
              <a:defRPr/>
            </a:pPr>
            <a:r>
              <a:rPr lang="en-US" altLang="zh-CN" sz="2400" dirty="0"/>
              <a:t>He suggested hiding messages by shrinking them so much that they started resembling specs of dirt.</a:t>
            </a:r>
            <a:endParaRPr lang="en-US" altLang="zh-CN" sz="2400" dirty="0"/>
          </a:p>
          <a:p>
            <a:pPr marL="457200" lvl="1" indent="0">
              <a:lnSpc>
                <a:spcPct val="90000"/>
              </a:lnSpc>
              <a:buFont typeface="Wingdings" panose="05000000000000000000" pitchFamily="2" charset="2"/>
              <a:buNone/>
              <a:defRPr/>
            </a:pPr>
            <a:endParaRPr lang="en-US" altLang="zh-CN" sz="2400" dirty="0"/>
          </a:p>
        </p:txBody>
      </p:sp>
      <p:sp>
        <p:nvSpPr>
          <p:cNvPr id="32774"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F845BC86-AA53-4B58-B310-8C464F4C9046}"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36867"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66EC3B8-0E9E-49E2-89FA-A7E2577B12A4}"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36868" name="Rectangle 2"/>
          <p:cNvSpPr>
            <a:spLocks noGrp="1" noChangeArrowheads="1"/>
          </p:cNvSpPr>
          <p:nvPr>
            <p:ph type="title"/>
          </p:nvPr>
        </p:nvSpPr>
        <p:spPr>
          <a:xfrm>
            <a:off x="900113" y="301625"/>
            <a:ext cx="8026400" cy="1143000"/>
          </a:xfrm>
        </p:spPr>
        <p:txBody>
          <a:bodyPr/>
          <a:lstStyle/>
          <a:p>
            <a:pPr eaLnBrk="1" hangingPunct="1"/>
            <a:r>
              <a:rPr lang="zh-CN" altLang="en-US"/>
              <a:t>隐写术和数字水印历史</a:t>
            </a:r>
            <a:r>
              <a:rPr lang="en-US" altLang="zh-CN"/>
              <a:t>——</a:t>
            </a:r>
            <a:r>
              <a:rPr lang="zh-CN" altLang="en-US"/>
              <a:t>技术型技术</a:t>
            </a:r>
            <a:endParaRPr lang="zh-CN" altLang="en-US" sz="3200"/>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a:defRPr/>
            </a:pPr>
            <a:r>
              <a:rPr lang="zh-CN" altLang="en-US" dirty="0"/>
              <a:t>微缩胶片</a:t>
            </a:r>
            <a:r>
              <a:rPr lang="en-US" altLang="zh-CN" dirty="0"/>
              <a:t>(</a:t>
            </a:r>
            <a:r>
              <a:rPr lang="en-US" altLang="zh-CN" sz="2000" kern="1200" dirty="0">
                <a:latin typeface="Times New Roman" panose="02020603050405020304" pitchFamily="18" charset="0"/>
              </a:rPr>
              <a:t>Digital Watermarking and Steganography</a:t>
            </a:r>
            <a:r>
              <a:rPr lang="en-US" altLang="zh-CN" dirty="0"/>
              <a:t>)</a:t>
            </a:r>
            <a:endParaRPr lang="zh-CN" altLang="en-US" sz="2800" dirty="0"/>
          </a:p>
          <a:p>
            <a:pPr lvl="1">
              <a:lnSpc>
                <a:spcPct val="90000"/>
              </a:lnSpc>
              <a:defRPr/>
            </a:pPr>
            <a:r>
              <a:rPr lang="en-US" altLang="zh-CN" sz="2400" dirty="0"/>
              <a:t>The shrinking was made possible by the technology developed by French photographer Dragon during the Franco-Prussian War (1870–1871).</a:t>
            </a:r>
            <a:endParaRPr lang="en-US" altLang="zh-CN" sz="2400" dirty="0"/>
          </a:p>
          <a:p>
            <a:pPr lvl="1">
              <a:lnSpc>
                <a:spcPct val="90000"/>
              </a:lnSpc>
              <a:defRPr/>
            </a:pPr>
            <a:r>
              <a:rPr lang="en-US" altLang="zh-CN" sz="2400" dirty="0"/>
              <a:t>Microscopic images could be hidden in nostrils, ears, or under fingernails. </a:t>
            </a:r>
            <a:endParaRPr lang="en-US" altLang="zh-CN" sz="2400" dirty="0"/>
          </a:p>
          <a:p>
            <a:pPr lvl="1">
              <a:lnSpc>
                <a:spcPct val="90000"/>
              </a:lnSpc>
              <a:defRPr/>
            </a:pPr>
            <a:endParaRPr lang="en-US" altLang="zh-CN" sz="2400" dirty="0"/>
          </a:p>
        </p:txBody>
      </p:sp>
      <p:sp>
        <p:nvSpPr>
          <p:cNvPr id="36870"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45580F3-552A-4ADA-BC49-53D5BA824733}"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38915"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65D69704-5632-4927-BD12-4C6E384620A9}"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r>
              <a:rPr lang="zh-CN" altLang="en-US"/>
              <a:t>微缩胶片</a:t>
            </a:r>
            <a:r>
              <a:rPr lang="en-US" altLang="zh-CN"/>
              <a:t>(</a:t>
            </a:r>
            <a:r>
              <a:rPr lang="en-US" altLang="zh-CN" sz="2000"/>
              <a:t>Digital Watermarking and Steganography</a:t>
            </a:r>
            <a:r>
              <a:rPr lang="en-US" altLang="zh-CN"/>
              <a:t>)</a:t>
            </a:r>
            <a:endParaRPr lang="zh-CN" altLang="en-US" sz="2800"/>
          </a:p>
          <a:p>
            <a:pPr lvl="1">
              <a:lnSpc>
                <a:spcPct val="90000"/>
              </a:lnSpc>
            </a:pPr>
            <a:r>
              <a:rPr lang="en-US" altLang="zh-CN" sz="2400"/>
              <a:t>In World War I, Germans used such “microdots” and hid them in corners of postcards slit open with a knife and resealed with starch.</a:t>
            </a:r>
            <a:endParaRPr lang="en-US" altLang="zh-CN" sz="2400"/>
          </a:p>
          <a:p>
            <a:pPr lvl="1">
              <a:lnSpc>
                <a:spcPct val="90000"/>
              </a:lnSpc>
            </a:pPr>
            <a:r>
              <a:rPr lang="en-US" altLang="zh-CN" sz="2400"/>
              <a:t>The modern twentieth-century microdots could hold up to one page of text and even contain photographs. The Allies discovered the use of microdots in 1941.</a:t>
            </a:r>
            <a:endParaRPr lang="en-US" altLang="zh-CN"/>
          </a:p>
          <a:p>
            <a:pPr lvl="1">
              <a:lnSpc>
                <a:spcPct val="90000"/>
              </a:lnSpc>
            </a:pPr>
            <a:endParaRPr lang="en-US" altLang="zh-CN"/>
          </a:p>
        </p:txBody>
      </p:sp>
      <p:sp>
        <p:nvSpPr>
          <p:cNvPr id="38917"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A1321D33-63A9-44F5-9EF5-D16E2EEA87CF}"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8" name="Rectangle 2"/>
          <p:cNvSpPr txBox="1">
            <a:spLocks noChangeArrowheads="1"/>
          </p:cNvSpPr>
          <p:nvPr/>
        </p:nvSpPr>
        <p:spPr bwMode="auto">
          <a:xfrm>
            <a:off x="900113" y="260350"/>
            <a:ext cx="802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l" rtl="0" eaLnBrk="1" fontAlgn="base" hangingPunct="1">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3600">
                <a:solidFill>
                  <a:schemeClr val="tx2"/>
                </a:solidFill>
                <a:latin typeface="Arial" panose="020B0604020202020204" pitchFamily="34" charset="0"/>
                <a:ea typeface="宋体" panose="02010600030101010101" pitchFamily="2" charset="-122"/>
              </a:defRPr>
            </a:lvl9pPr>
          </a:lstStyle>
          <a:p>
            <a:pPr eaLnBrk="1" hangingPunct="1">
              <a:defRPr/>
            </a:pPr>
            <a:r>
              <a:rPr kumimoji="0" lang="zh-CN" altLang="en-US" kern="0" dirty="0"/>
              <a:t>隐写术和数字水印历史</a:t>
            </a:r>
            <a:r>
              <a:rPr kumimoji="0" lang="en-US" altLang="zh-CN" kern="0" dirty="0"/>
              <a:t>——</a:t>
            </a:r>
            <a:r>
              <a:rPr kumimoji="0" lang="zh-CN" altLang="en-US" kern="0" dirty="0"/>
              <a:t>技术型技术</a:t>
            </a:r>
            <a:endParaRPr kumimoji="0" lang="zh-CN" altLang="en-US" sz="3200" kern="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1000"/>
                                        <p:tgtEl>
                                          <p:spTgt spid="2">
                                            <p:txEl>
                                              <p:pRg st="1" end="1"/>
                                            </p:txEl>
                                          </p:spTgt>
                                        </p:tgtEl>
                                      </p:cBhvr>
                                    </p:animEffect>
                                    <p:anim calcmode="lin" valueType="num">
                                      <p:cBhvr>
                                        <p:cTn id="1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1000"/>
                                        <p:tgtEl>
                                          <p:spTgt spid="2">
                                            <p:txEl>
                                              <p:pRg st="2" end="2"/>
                                            </p:txEl>
                                          </p:spTgt>
                                        </p:tgtEl>
                                      </p:cBhvr>
                                    </p:animEffect>
                                    <p:anim calcmode="lin" valueType="num">
                                      <p:cBhvr>
                                        <p:cTn id="2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a:t>隐写术和数字水印历史</a:t>
            </a:r>
            <a:r>
              <a:rPr lang="en-US" altLang="zh-CN"/>
              <a:t>——</a:t>
            </a:r>
            <a:r>
              <a:rPr lang="zh-CN" altLang="en-US"/>
              <a:t>技术型技术</a:t>
            </a:r>
            <a:endParaRPr lang="zh-CN" altLang="en-US" sz="3200"/>
          </a:p>
        </p:txBody>
      </p:sp>
      <p:sp>
        <p:nvSpPr>
          <p:cNvPr id="5" name="内容占位符 4"/>
          <p:cNvSpPr>
            <a:spLocks noGrp="1"/>
          </p:cNvSpPr>
          <p:nvPr>
            <p:ph sz="half" idx="2"/>
          </p:nvPr>
        </p:nvSpPr>
        <p:spPr/>
        <p:txBody>
          <a:bodyPr/>
          <a:lstStyle/>
          <a:p>
            <a:r>
              <a:rPr lang="zh-CN" altLang="en-US"/>
              <a:t>微缩胶片</a:t>
            </a:r>
            <a:endParaRPr lang="en-US" altLang="zh-CN"/>
          </a:p>
          <a:p>
            <a:pPr lvl="1"/>
            <a:r>
              <a:rPr lang="zh-CN" altLang="en-US"/>
              <a:t>主要思想：缩拍图片</a:t>
            </a:r>
            <a:endParaRPr lang="en-US" altLang="zh-CN"/>
          </a:p>
          <a:p>
            <a:pPr lvl="1"/>
            <a:r>
              <a:rPr lang="zh-CN" altLang="en-US"/>
              <a:t>左图展示其宏观效果。</a:t>
            </a:r>
            <a:endParaRPr lang="en-US" altLang="zh-CN"/>
          </a:p>
          <a:p>
            <a:pPr lvl="1"/>
            <a:r>
              <a:rPr lang="zh-CN" altLang="en-US"/>
              <a:t>小布什头像由若干士兵头像组成。</a:t>
            </a:r>
            <a:endParaRPr lang="zh-CN" altLang="en-US"/>
          </a:p>
        </p:txBody>
      </p:sp>
      <p:sp>
        <p:nvSpPr>
          <p:cNvPr id="34821"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5541107-A120-44E2-97C6-B639C0B820F4}"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34822"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34823"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7EBCFF55-A066-4B0E-98CC-027BD00C4A2A}" type="slidenum">
              <a:rPr lang="en-US" altLang="zh-CN" sz="1200" smtClean="0">
                <a:latin typeface="Tahoma" panose="020B0604030504040204" pitchFamily="34" charset="0"/>
              </a:rPr>
            </a:fld>
            <a:endParaRPr lang="en-US" altLang="zh-CN" sz="1200">
              <a:latin typeface="Tahoma" panose="020B0604030504040204" pitchFamily="3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28763" y="1916113"/>
            <a:ext cx="3241675"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1000"/>
                                        <p:tgtEl>
                                          <p:spTgt spid="5">
                                            <p:txEl>
                                              <p:pRg st="2" end="2"/>
                                            </p:txEl>
                                          </p:spTgt>
                                        </p:tgtEl>
                                      </p:cBhvr>
                                    </p:animEffect>
                                    <p:anim calcmode="lin" valueType="num">
                                      <p:cBhvr>
                                        <p:cTn id="2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1000"/>
                                        <p:tgtEl>
                                          <p:spTgt spid="5">
                                            <p:txEl>
                                              <p:pRg st="3" end="3"/>
                                            </p:txEl>
                                          </p:spTgt>
                                        </p:tgtEl>
                                      </p:cBhvr>
                                    </p:animEffect>
                                    <p:anim calcmode="lin" valueType="num">
                                      <p:cBhvr>
                                        <p:cTn id="3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40963"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1F75526D-A1DF-4CBD-8B0E-71D633589FC5}"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2" name="Rectangle 3" descr="Rectangle: Click to edit Master text styles&#10;Second level&#10;Third level&#10;Fourth level&#10;Fifth level"/>
          <p:cNvSpPr>
            <a:spLocks noGrp="1" noChangeArrowheads="1"/>
          </p:cNvSpPr>
          <p:nvPr>
            <p:ph idx="1"/>
          </p:nvPr>
        </p:nvSpPr>
        <p:spPr>
          <a:xfrm>
            <a:off x="179512" y="1827213"/>
            <a:ext cx="8856984" cy="4114800"/>
          </a:xfrm>
        </p:spPr>
        <p:txBody>
          <a:bodyPr/>
          <a:lstStyle/>
          <a:p>
            <a:pPr>
              <a:lnSpc>
                <a:spcPct val="90000"/>
              </a:lnSpc>
              <a:defRPr/>
            </a:pPr>
            <a:r>
              <a:rPr lang="zh-CN" altLang="en-US" dirty="0"/>
              <a:t>摩斯码</a:t>
            </a:r>
            <a:r>
              <a:rPr lang="en-US" altLang="zh-CN" dirty="0"/>
              <a:t>(</a:t>
            </a:r>
            <a:r>
              <a:rPr lang="en-US" altLang="zh-CN" sz="2000" kern="1200" dirty="0">
                <a:latin typeface="Times New Roman" panose="02020603050405020304" pitchFamily="18" charset="0"/>
              </a:rPr>
              <a:t>Digital Watermarking and Steganography</a:t>
            </a:r>
            <a:r>
              <a:rPr lang="en-US" altLang="zh-CN" dirty="0"/>
              <a:t>)</a:t>
            </a:r>
            <a:endParaRPr lang="en-US" altLang="zh-CN" dirty="0"/>
          </a:p>
          <a:p>
            <a:pPr lvl="1">
              <a:lnSpc>
                <a:spcPct val="90000"/>
              </a:lnSpc>
              <a:defRPr/>
            </a:pPr>
            <a:r>
              <a:rPr lang="en-US" altLang="zh-CN" dirty="0"/>
              <a:t>A more recent and quite ingenious use of steganography helped Commander Jeremiah Denton convey the truth about his North Vietnamese captors.</a:t>
            </a:r>
            <a:endParaRPr lang="zh-CN" altLang="en-US" dirty="0"/>
          </a:p>
          <a:p>
            <a:pPr lvl="1">
              <a:lnSpc>
                <a:spcPct val="90000"/>
              </a:lnSpc>
              <a:defRPr/>
            </a:pPr>
            <a:r>
              <a:rPr lang="en-US" altLang="zh-CN" dirty="0"/>
              <a:t>When paraded in front of the news media as part of staged propaganda, Denton blinked his eyes in Morse code spelling out T-O-R-T-U-R-E.</a:t>
            </a:r>
            <a:endParaRPr lang="en-US" altLang="zh-CN" dirty="0"/>
          </a:p>
          <a:p>
            <a:pPr>
              <a:lnSpc>
                <a:spcPct val="90000"/>
              </a:lnSpc>
              <a:defRPr/>
            </a:pPr>
            <a:r>
              <a:rPr lang="zh-CN" altLang="en-US" dirty="0"/>
              <a:t>谷歌和</a:t>
            </a:r>
            <a:r>
              <a:rPr lang="en-US" altLang="zh-CN" dirty="0"/>
              <a:t>Genius.com</a:t>
            </a:r>
            <a:r>
              <a:rPr lang="zh-CN" altLang="en-US" dirty="0"/>
              <a:t>的歌词之争</a:t>
            </a:r>
            <a:endParaRPr lang="en-US" altLang="zh-CN" dirty="0"/>
          </a:p>
          <a:p>
            <a:pPr lvl="1">
              <a:lnSpc>
                <a:spcPct val="90000"/>
              </a:lnSpc>
              <a:defRPr/>
            </a:pPr>
            <a:r>
              <a:rPr lang="en-US" altLang="zh-CN" dirty="0">
                <a:hlinkClick r:id="rId1"/>
              </a:rPr>
              <a:t>https://www.pcmag.com/news/369096/google-we-dont-scrape-websites-for-song-lyrics</a:t>
            </a:r>
            <a:endParaRPr lang="en-US" altLang="zh-CN" dirty="0"/>
          </a:p>
          <a:p>
            <a:pPr lvl="1">
              <a:lnSpc>
                <a:spcPct val="90000"/>
              </a:lnSpc>
              <a:defRPr/>
            </a:pPr>
            <a:endParaRPr lang="en-US" altLang="zh-CN" dirty="0"/>
          </a:p>
        </p:txBody>
      </p:sp>
      <p:sp>
        <p:nvSpPr>
          <p:cNvPr id="40965"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23B8DDEC-B731-4AA1-8893-EE5592EF9B03}"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40966" name="Rectangle 2"/>
          <p:cNvSpPr>
            <a:spLocks noGrp="1" noChangeArrowheads="1"/>
          </p:cNvSpPr>
          <p:nvPr>
            <p:ph type="title"/>
          </p:nvPr>
        </p:nvSpPr>
        <p:spPr>
          <a:xfrm>
            <a:off x="900113" y="301625"/>
            <a:ext cx="8026400" cy="1143000"/>
          </a:xfrm>
        </p:spPr>
        <p:txBody>
          <a:bodyPr/>
          <a:lstStyle/>
          <a:p>
            <a:pPr eaLnBrk="1" hangingPunct="1"/>
            <a:r>
              <a:rPr lang="zh-CN" altLang="en-US"/>
              <a:t>隐写术和数字水印历史</a:t>
            </a:r>
            <a:r>
              <a:rPr lang="en-US" altLang="zh-CN"/>
              <a:t>——</a:t>
            </a:r>
            <a:r>
              <a:rPr lang="zh-CN" altLang="en-US"/>
              <a:t>技术型技术</a:t>
            </a:r>
            <a:endParaRPr lang="zh-CN" altLang="en-US" sz="32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lstStyle/>
          <a:p>
            <a:pPr eaLnBrk="1" hangingPunct="1"/>
            <a:r>
              <a:rPr lang="zh-CN" altLang="en-US" sz="3200">
                <a:solidFill>
                  <a:srgbClr val="006666"/>
                </a:solidFill>
              </a:rPr>
              <a:t>隐写术和数字水印历史</a:t>
            </a:r>
            <a:br>
              <a:rPr lang="en-US" altLang="zh-CN" sz="3200">
                <a:solidFill>
                  <a:srgbClr val="006666"/>
                </a:solidFill>
              </a:rPr>
            </a:br>
            <a:r>
              <a:rPr lang="en-US" altLang="zh-CN" sz="3200">
                <a:solidFill>
                  <a:srgbClr val="006666"/>
                </a:solidFill>
              </a:rPr>
              <a:t>                    ——</a:t>
            </a:r>
            <a:r>
              <a:rPr lang="zh-CN" altLang="en-US" sz="3200">
                <a:solidFill>
                  <a:srgbClr val="006666"/>
                </a:solidFill>
              </a:rPr>
              <a:t>语言学型技术</a:t>
            </a:r>
            <a:endParaRPr lang="zh-CN" altLang="en-US" sz="4000"/>
          </a:p>
        </p:txBody>
      </p:sp>
      <p:sp>
        <p:nvSpPr>
          <p:cNvPr id="2" name="Rectangle 3" descr="Rectangle: Click to edit Master text styles&#10;Second level&#10;Third level&#10;Fourth level&#10;Fifth level"/>
          <p:cNvSpPr>
            <a:spLocks noGrp="1" noChangeArrowheads="1"/>
          </p:cNvSpPr>
          <p:nvPr>
            <p:ph sz="half" idx="2"/>
          </p:nvPr>
        </p:nvSpPr>
        <p:spPr/>
        <p:txBody>
          <a:bodyPr/>
          <a:lstStyle/>
          <a:p>
            <a:pPr eaLnBrk="1" hangingPunct="1">
              <a:lnSpc>
                <a:spcPct val="150000"/>
              </a:lnSpc>
            </a:pPr>
            <a:r>
              <a:rPr lang="zh-CN" altLang="en-US" sz="2800" dirty="0"/>
              <a:t>藏头诗 </a:t>
            </a:r>
            <a:endParaRPr lang="zh-CN" altLang="en-US" sz="2800" dirty="0"/>
          </a:p>
          <a:p>
            <a:pPr lvl="2" algn="just" eaLnBrk="1" hangingPunct="1">
              <a:lnSpc>
                <a:spcPct val="150000"/>
              </a:lnSpc>
            </a:pPr>
            <a:r>
              <a:rPr lang="zh-CN" altLang="en-US" sz="2400" dirty="0"/>
              <a:t>平湖一色万顷秋，</a:t>
            </a:r>
            <a:endParaRPr lang="zh-CN" altLang="en-US" sz="2400" dirty="0"/>
          </a:p>
          <a:p>
            <a:pPr lvl="2" algn="just" eaLnBrk="1" hangingPunct="1">
              <a:lnSpc>
                <a:spcPct val="150000"/>
              </a:lnSpc>
            </a:pPr>
            <a:r>
              <a:rPr lang="zh-CN" altLang="en-US" sz="2400" dirty="0"/>
              <a:t>湖光渺渺水长流。</a:t>
            </a:r>
            <a:endParaRPr lang="zh-CN" altLang="en-US" sz="2400" dirty="0"/>
          </a:p>
          <a:p>
            <a:pPr lvl="2" algn="just" eaLnBrk="1" hangingPunct="1">
              <a:lnSpc>
                <a:spcPct val="150000"/>
              </a:lnSpc>
            </a:pPr>
            <a:r>
              <a:rPr lang="zh-CN" altLang="en-US" sz="2400" dirty="0"/>
              <a:t>秋月圆圆世间少，</a:t>
            </a:r>
            <a:endParaRPr lang="zh-CN" altLang="en-US" sz="2400" dirty="0"/>
          </a:p>
          <a:p>
            <a:pPr lvl="2" algn="just" eaLnBrk="1" hangingPunct="1">
              <a:lnSpc>
                <a:spcPct val="150000"/>
              </a:lnSpc>
            </a:pPr>
            <a:r>
              <a:rPr lang="zh-CN" altLang="en-US" sz="2400" dirty="0"/>
              <a:t>月好四时最宜秋。</a:t>
            </a:r>
            <a:endParaRPr lang="zh-CN" altLang="en-US" sz="2400" dirty="0"/>
          </a:p>
          <a:p>
            <a:pPr algn="just" eaLnBrk="1" hangingPunct="1">
              <a:lnSpc>
                <a:spcPct val="80000"/>
              </a:lnSpc>
              <a:buFont typeface="Wingdings" panose="05000000000000000000" pitchFamily="2" charset="2"/>
              <a:buNone/>
            </a:pPr>
            <a:endParaRPr lang="en-US" altLang="zh-CN" sz="2800" dirty="0"/>
          </a:p>
        </p:txBody>
      </p:sp>
      <p:sp>
        <p:nvSpPr>
          <p:cNvPr id="5" name="内容占位符 4"/>
          <p:cNvSpPr>
            <a:spLocks noGrp="1"/>
          </p:cNvSpPr>
          <p:nvPr>
            <p:ph sz="quarter" idx="4"/>
          </p:nvPr>
        </p:nvSpPr>
        <p:spPr>
          <a:xfrm>
            <a:off x="3779912" y="1988840"/>
            <a:ext cx="4041775" cy="3951288"/>
          </a:xfrm>
        </p:spPr>
        <p:txBody>
          <a:bodyPr/>
          <a:lstStyle/>
          <a:p>
            <a:endParaRPr lang="en-US" altLang="zh-CN" dirty="0"/>
          </a:p>
          <a:p>
            <a:endParaRPr lang="en-US" altLang="zh-CN" dirty="0"/>
          </a:p>
          <a:p>
            <a:pPr lvl="2" algn="just" eaLnBrk="1" hangingPunct="1">
              <a:lnSpc>
                <a:spcPct val="150000"/>
              </a:lnSpc>
            </a:pPr>
            <a:r>
              <a:rPr lang="zh-CN" altLang="en-US" sz="2400" dirty="0"/>
              <a:t>芦花丛中一扁舟，</a:t>
            </a:r>
            <a:endParaRPr lang="zh-CN" altLang="en-US" sz="2400" dirty="0"/>
          </a:p>
          <a:p>
            <a:pPr lvl="2" algn="just" eaLnBrk="1" hangingPunct="1">
              <a:lnSpc>
                <a:spcPct val="150000"/>
              </a:lnSpc>
            </a:pPr>
            <a:r>
              <a:rPr lang="zh-CN" altLang="en-US" sz="2400" dirty="0"/>
              <a:t>俊杰俄从此地游。</a:t>
            </a:r>
            <a:endParaRPr lang="zh-CN" altLang="en-US" sz="2400" dirty="0"/>
          </a:p>
          <a:p>
            <a:pPr lvl="2" algn="just" eaLnBrk="1" hangingPunct="1">
              <a:lnSpc>
                <a:spcPct val="150000"/>
              </a:lnSpc>
            </a:pPr>
            <a:r>
              <a:rPr lang="zh-CN" altLang="en-US" sz="2400" dirty="0"/>
              <a:t>义士若能知此理，</a:t>
            </a:r>
            <a:endParaRPr lang="zh-CN" altLang="en-US" sz="2400" dirty="0"/>
          </a:p>
          <a:p>
            <a:pPr lvl="2" algn="just" eaLnBrk="1" hangingPunct="1">
              <a:lnSpc>
                <a:spcPct val="150000"/>
              </a:lnSpc>
            </a:pPr>
            <a:r>
              <a:rPr lang="zh-CN" altLang="en-US" sz="2400" dirty="0"/>
              <a:t>反躬难逃可无忧。</a:t>
            </a:r>
            <a:endParaRPr lang="zh-CN" altLang="en-US" sz="2400" dirty="0"/>
          </a:p>
        </p:txBody>
      </p:sp>
      <p:sp>
        <p:nvSpPr>
          <p:cNvPr id="43014" name="Date Placeholder 5"/>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23D3FA78-2A24-4649-8553-26C94B22B567}"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43010"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43011"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5B1894C4-1BED-4A1A-B1E8-65FC80FB45FF}"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 calcmode="lin" valueType="num">
                                      <p:cBhvr additive="base">
                                        <p:cTn id="2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45059"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0AB75FA-133B-4EF0-87DE-9D4EE2F32EAE}"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45060" name="Rectangle 2"/>
          <p:cNvSpPr>
            <a:spLocks noGrp="1" noChangeArrowheads="1"/>
          </p:cNvSpPr>
          <p:nvPr>
            <p:ph type="title"/>
          </p:nvPr>
        </p:nvSpPr>
        <p:spPr/>
        <p:txBody>
          <a:bodyPr/>
          <a:lstStyle/>
          <a:p>
            <a:pPr eaLnBrk="1" hangingPunct="1"/>
            <a:r>
              <a:rPr lang="zh-CN" altLang="en-US" sz="3200">
                <a:solidFill>
                  <a:srgbClr val="006666"/>
                </a:solidFill>
              </a:rPr>
              <a:t>隐写术和数字水印历史</a:t>
            </a:r>
            <a:br>
              <a:rPr lang="en-US" altLang="zh-CN" sz="3200">
                <a:solidFill>
                  <a:srgbClr val="006666"/>
                </a:solidFill>
              </a:rPr>
            </a:br>
            <a:r>
              <a:rPr lang="en-US" altLang="zh-CN" sz="3200">
                <a:solidFill>
                  <a:srgbClr val="006666"/>
                </a:solidFill>
              </a:rPr>
              <a:t>                    ——</a:t>
            </a:r>
            <a:r>
              <a:rPr lang="zh-CN" altLang="en-US" sz="3200">
                <a:solidFill>
                  <a:srgbClr val="006666"/>
                </a:solidFill>
              </a:rPr>
              <a:t>语言学型技术</a:t>
            </a:r>
            <a:endParaRPr lang="zh-CN" altLang="en-US" sz="4000"/>
          </a:p>
        </p:txBody>
      </p:sp>
      <p:sp>
        <p:nvSpPr>
          <p:cNvPr id="18437" name="Rectangle 3" descr="Rectangle: Click to edit Master text styles&#10;Second level&#10;Third level&#10;Fourth level&#10;Fifth level"/>
          <p:cNvSpPr>
            <a:spLocks noGrp="1" noChangeArrowheads="1"/>
          </p:cNvSpPr>
          <p:nvPr>
            <p:ph idx="1"/>
          </p:nvPr>
        </p:nvSpPr>
        <p:spPr>
          <a:xfrm>
            <a:off x="1370013" y="1827213"/>
            <a:ext cx="7313612" cy="4459287"/>
          </a:xfrm>
        </p:spPr>
        <p:txBody>
          <a:bodyPr/>
          <a:lstStyle/>
          <a:p>
            <a:pPr eaLnBrk="1" hangingPunct="1">
              <a:lnSpc>
                <a:spcPct val="150000"/>
              </a:lnSpc>
              <a:buFont typeface="Wingdings" panose="05000000000000000000" pitchFamily="2" charset="2"/>
              <a:buNone/>
            </a:pPr>
            <a:r>
              <a:rPr lang="en-US" altLang="zh-CN" sz="2000" b="1" dirty="0">
                <a:latin typeface="Times New Roman" panose="02020603050405020304" pitchFamily="18" charset="0"/>
              </a:rPr>
              <a:t>     </a:t>
            </a:r>
            <a:r>
              <a:rPr lang="en-US" altLang="zh-CN" sz="2000" b="1" dirty="0">
                <a:solidFill>
                  <a:srgbClr val="FF3300"/>
                </a:solidFill>
                <a:latin typeface="Times New Roman" panose="02020603050405020304" pitchFamily="18" charset="0"/>
              </a:rPr>
              <a:t>P</a:t>
            </a:r>
            <a:r>
              <a:rPr lang="en-US" altLang="zh-CN" sz="2000" dirty="0">
                <a:latin typeface="Times New Roman" panose="02020603050405020304" pitchFamily="18" charset="0"/>
              </a:rPr>
              <a:t>resident’s </a:t>
            </a:r>
            <a:r>
              <a:rPr lang="en-US" altLang="zh-CN" sz="2000" dirty="0">
                <a:solidFill>
                  <a:srgbClr val="FF3300"/>
                </a:solidFill>
                <a:latin typeface="Times New Roman" panose="02020603050405020304" pitchFamily="18" charset="0"/>
              </a:rPr>
              <a:t>e</a:t>
            </a:r>
            <a:r>
              <a:rPr lang="en-US" altLang="zh-CN" sz="2000" dirty="0">
                <a:latin typeface="Times New Roman" panose="02020603050405020304" pitchFamily="18" charset="0"/>
              </a:rPr>
              <a:t>mbargo </a:t>
            </a:r>
            <a:r>
              <a:rPr lang="en-US" altLang="zh-CN" sz="2000" dirty="0">
                <a:solidFill>
                  <a:srgbClr val="FF3300"/>
                </a:solidFill>
                <a:latin typeface="Times New Roman" panose="02020603050405020304" pitchFamily="18" charset="0"/>
              </a:rPr>
              <a:t>r</a:t>
            </a:r>
            <a:r>
              <a:rPr lang="en-US" altLang="zh-CN" sz="2000" dirty="0">
                <a:latin typeface="Times New Roman" panose="02020603050405020304" pitchFamily="18" charset="0"/>
              </a:rPr>
              <a:t>uling </a:t>
            </a:r>
            <a:r>
              <a:rPr lang="en-US" altLang="zh-CN" sz="2000" dirty="0">
                <a:solidFill>
                  <a:srgbClr val="FF3300"/>
                </a:solidFill>
                <a:latin typeface="Times New Roman" panose="02020603050405020304" pitchFamily="18" charset="0"/>
              </a:rPr>
              <a:t>s</a:t>
            </a:r>
            <a:r>
              <a:rPr lang="en-US" altLang="zh-CN" sz="2000" dirty="0">
                <a:latin typeface="Times New Roman" panose="02020603050405020304" pitchFamily="18" charset="0"/>
              </a:rPr>
              <a:t>hould </a:t>
            </a:r>
            <a:r>
              <a:rPr lang="en-US" altLang="zh-CN" sz="2000" dirty="0">
                <a:solidFill>
                  <a:srgbClr val="FF3300"/>
                </a:solidFill>
                <a:latin typeface="Times New Roman" panose="02020603050405020304" pitchFamily="18" charset="0"/>
              </a:rPr>
              <a:t>h</a:t>
            </a:r>
            <a:r>
              <a:rPr lang="en-US" altLang="zh-CN" sz="2000" dirty="0">
                <a:latin typeface="Times New Roman" panose="02020603050405020304" pitchFamily="18" charset="0"/>
              </a:rPr>
              <a:t>ave </a:t>
            </a:r>
            <a:r>
              <a:rPr lang="en-US" altLang="zh-CN" sz="2000" dirty="0">
                <a:solidFill>
                  <a:srgbClr val="FF3300"/>
                </a:solidFill>
                <a:latin typeface="Times New Roman" panose="02020603050405020304" pitchFamily="18" charset="0"/>
              </a:rPr>
              <a:t>i</a:t>
            </a:r>
            <a:r>
              <a:rPr lang="en-US" altLang="zh-CN" sz="2000" dirty="0">
                <a:latin typeface="Times New Roman" panose="02020603050405020304" pitchFamily="18" charset="0"/>
              </a:rPr>
              <a:t>mmediate </a:t>
            </a:r>
            <a:r>
              <a:rPr lang="en-US" altLang="zh-CN" sz="2000" dirty="0">
                <a:solidFill>
                  <a:srgbClr val="FF3300"/>
                </a:solidFill>
                <a:latin typeface="Times New Roman" panose="02020603050405020304" pitchFamily="18" charset="0"/>
              </a:rPr>
              <a:t>n</a:t>
            </a:r>
            <a:r>
              <a:rPr lang="en-US" altLang="zh-CN" sz="2000" dirty="0">
                <a:latin typeface="Times New Roman" panose="02020603050405020304" pitchFamily="18" charset="0"/>
              </a:rPr>
              <a:t>otice. </a:t>
            </a:r>
            <a:r>
              <a:rPr lang="en-US" altLang="zh-CN" sz="2000" dirty="0">
                <a:solidFill>
                  <a:srgbClr val="FF3300"/>
                </a:solidFill>
                <a:latin typeface="Times New Roman" panose="02020603050405020304" pitchFamily="18" charset="0"/>
              </a:rPr>
              <a:t>G</a:t>
            </a:r>
            <a:r>
              <a:rPr lang="en-US" altLang="zh-CN" sz="2000" dirty="0">
                <a:latin typeface="Times New Roman" panose="02020603050405020304" pitchFamily="18" charset="0"/>
              </a:rPr>
              <a:t>rave </a:t>
            </a:r>
            <a:r>
              <a:rPr lang="en-US" altLang="zh-CN" sz="2000" dirty="0">
                <a:solidFill>
                  <a:srgbClr val="FF3300"/>
                </a:solidFill>
                <a:latin typeface="Times New Roman" panose="02020603050405020304" pitchFamily="18" charset="0"/>
              </a:rPr>
              <a:t>s</a:t>
            </a:r>
            <a:r>
              <a:rPr lang="en-US" altLang="zh-CN" sz="2000" dirty="0">
                <a:latin typeface="Times New Roman" panose="02020603050405020304" pitchFamily="18" charset="0"/>
              </a:rPr>
              <a:t>ituation </a:t>
            </a:r>
            <a:r>
              <a:rPr lang="en-US" altLang="zh-CN" sz="2000" dirty="0">
                <a:solidFill>
                  <a:srgbClr val="FF3300"/>
                </a:solidFill>
                <a:latin typeface="Times New Roman" panose="02020603050405020304" pitchFamily="18" charset="0"/>
              </a:rPr>
              <a:t>a</a:t>
            </a:r>
            <a:r>
              <a:rPr lang="en-US" altLang="zh-CN" sz="2000" dirty="0">
                <a:latin typeface="Times New Roman" panose="02020603050405020304" pitchFamily="18" charset="0"/>
              </a:rPr>
              <a:t>ffecting </a:t>
            </a:r>
            <a:r>
              <a:rPr lang="en-US" altLang="zh-CN" sz="2000" dirty="0">
                <a:solidFill>
                  <a:srgbClr val="FF3300"/>
                </a:solidFill>
                <a:latin typeface="Times New Roman" panose="02020603050405020304" pitchFamily="18" charset="0"/>
              </a:rPr>
              <a:t>i</a:t>
            </a:r>
            <a:r>
              <a:rPr lang="en-US" altLang="zh-CN" sz="2000" dirty="0">
                <a:latin typeface="Times New Roman" panose="02020603050405020304" pitchFamily="18" charset="0"/>
              </a:rPr>
              <a:t>nternational</a:t>
            </a:r>
            <a:r>
              <a:rPr lang="en-US" altLang="zh-CN" sz="2000" dirty="0">
                <a:solidFill>
                  <a:srgbClr val="FF3300"/>
                </a:solidFill>
                <a:latin typeface="Times New Roman" panose="02020603050405020304" pitchFamily="18" charset="0"/>
              </a:rPr>
              <a:t> l</a:t>
            </a:r>
            <a:r>
              <a:rPr lang="en-US" altLang="zh-CN" sz="2000" dirty="0">
                <a:latin typeface="Times New Roman" panose="02020603050405020304" pitchFamily="18" charset="0"/>
              </a:rPr>
              <a:t>aw. </a:t>
            </a:r>
            <a:r>
              <a:rPr lang="en-US" altLang="zh-CN" sz="2000" dirty="0">
                <a:solidFill>
                  <a:srgbClr val="FF3300"/>
                </a:solidFill>
                <a:latin typeface="Times New Roman" panose="02020603050405020304" pitchFamily="18" charset="0"/>
              </a:rPr>
              <a:t>S</a:t>
            </a:r>
            <a:r>
              <a:rPr lang="en-US" altLang="zh-CN" sz="2000" dirty="0">
                <a:latin typeface="Times New Roman" panose="02020603050405020304" pitchFamily="18" charset="0"/>
              </a:rPr>
              <a:t>tatement </a:t>
            </a:r>
            <a:r>
              <a:rPr lang="en-US" altLang="zh-CN" sz="2000" dirty="0">
                <a:solidFill>
                  <a:srgbClr val="FF3300"/>
                </a:solidFill>
                <a:latin typeface="Times New Roman" panose="02020603050405020304" pitchFamily="18" charset="0"/>
              </a:rPr>
              <a:t>f</a:t>
            </a:r>
            <a:r>
              <a:rPr lang="en-US" altLang="zh-CN" sz="2000" dirty="0">
                <a:latin typeface="Times New Roman" panose="02020603050405020304" pitchFamily="18" charset="0"/>
              </a:rPr>
              <a:t>oreshadows</a:t>
            </a:r>
            <a:r>
              <a:rPr lang="en-US" altLang="zh-CN" sz="2000" dirty="0">
                <a:solidFill>
                  <a:srgbClr val="FF3300"/>
                </a:solidFill>
                <a:latin typeface="Times New Roman" panose="02020603050405020304" pitchFamily="18" charset="0"/>
              </a:rPr>
              <a:t> r</a:t>
            </a:r>
            <a:r>
              <a:rPr lang="en-US" altLang="zh-CN" sz="2000" dirty="0">
                <a:latin typeface="Times New Roman" panose="02020603050405020304" pitchFamily="18" charset="0"/>
              </a:rPr>
              <a:t>uin </a:t>
            </a:r>
            <a:r>
              <a:rPr lang="en-US" altLang="zh-CN" sz="2000" dirty="0">
                <a:solidFill>
                  <a:srgbClr val="FF3300"/>
                </a:solidFill>
                <a:latin typeface="Times New Roman" panose="02020603050405020304" pitchFamily="18" charset="0"/>
              </a:rPr>
              <a:t>o</a:t>
            </a:r>
            <a:r>
              <a:rPr lang="en-US" altLang="zh-CN" sz="2000" dirty="0">
                <a:latin typeface="Times New Roman" panose="02020603050405020304" pitchFamily="18" charset="0"/>
              </a:rPr>
              <a:t>f </a:t>
            </a:r>
            <a:r>
              <a:rPr lang="en-US" altLang="zh-CN" sz="2000" dirty="0">
                <a:solidFill>
                  <a:srgbClr val="FF3300"/>
                </a:solidFill>
                <a:latin typeface="Times New Roman" panose="02020603050405020304" pitchFamily="18" charset="0"/>
              </a:rPr>
              <a:t>m</a:t>
            </a:r>
            <a:r>
              <a:rPr lang="en-US" altLang="zh-CN" sz="2000" dirty="0">
                <a:latin typeface="Times New Roman" panose="02020603050405020304" pitchFamily="18" charset="0"/>
              </a:rPr>
              <a:t>any </a:t>
            </a:r>
            <a:r>
              <a:rPr lang="en-US" altLang="zh-CN" sz="2000" dirty="0">
                <a:solidFill>
                  <a:srgbClr val="FF3300"/>
                </a:solidFill>
                <a:latin typeface="Times New Roman" panose="02020603050405020304" pitchFamily="18" charset="0"/>
              </a:rPr>
              <a:t>n</a:t>
            </a:r>
            <a:r>
              <a:rPr lang="en-US" altLang="zh-CN" sz="2000" dirty="0">
                <a:latin typeface="Times New Roman" panose="02020603050405020304" pitchFamily="18" charset="0"/>
              </a:rPr>
              <a:t>eutrals. </a:t>
            </a:r>
            <a:r>
              <a:rPr lang="en-US" altLang="zh-CN" sz="2000" dirty="0">
                <a:solidFill>
                  <a:srgbClr val="FF3300"/>
                </a:solidFill>
                <a:latin typeface="Times New Roman" panose="02020603050405020304" pitchFamily="18" charset="0"/>
              </a:rPr>
              <a:t>Y</a:t>
            </a:r>
            <a:r>
              <a:rPr lang="en-US" altLang="zh-CN" sz="2000" dirty="0">
                <a:latin typeface="Times New Roman" panose="02020603050405020304" pitchFamily="18" charset="0"/>
              </a:rPr>
              <a:t>ellow </a:t>
            </a:r>
            <a:r>
              <a:rPr lang="en-US" altLang="zh-CN" sz="2000" dirty="0">
                <a:solidFill>
                  <a:srgbClr val="FF3300"/>
                </a:solidFill>
                <a:latin typeface="Times New Roman" panose="02020603050405020304" pitchFamily="18" charset="0"/>
              </a:rPr>
              <a:t>j</a:t>
            </a:r>
            <a:r>
              <a:rPr lang="en-US" altLang="zh-CN" sz="2000" dirty="0">
                <a:latin typeface="Times New Roman" panose="02020603050405020304" pitchFamily="18" charset="0"/>
              </a:rPr>
              <a:t>ournals </a:t>
            </a:r>
            <a:r>
              <a:rPr lang="en-US" altLang="zh-CN" sz="2000" dirty="0">
                <a:solidFill>
                  <a:srgbClr val="FF3300"/>
                </a:solidFill>
                <a:latin typeface="Times New Roman" panose="02020603050405020304" pitchFamily="18" charset="0"/>
              </a:rPr>
              <a:t>u</a:t>
            </a:r>
            <a:r>
              <a:rPr lang="en-US" altLang="zh-CN" sz="2000" dirty="0">
                <a:latin typeface="Times New Roman" panose="02020603050405020304" pitchFamily="18" charset="0"/>
              </a:rPr>
              <a:t>nifying </a:t>
            </a:r>
            <a:r>
              <a:rPr lang="en-US" altLang="zh-CN" sz="2000" dirty="0">
                <a:solidFill>
                  <a:srgbClr val="FF3300"/>
                </a:solidFill>
                <a:latin typeface="Times New Roman" panose="02020603050405020304" pitchFamily="18" charset="0"/>
              </a:rPr>
              <a:t>n</a:t>
            </a:r>
            <a:r>
              <a:rPr lang="en-US" altLang="zh-CN" sz="2000" dirty="0">
                <a:latin typeface="Times New Roman" panose="02020603050405020304" pitchFamily="18" charset="0"/>
              </a:rPr>
              <a:t>ational </a:t>
            </a:r>
            <a:r>
              <a:rPr lang="en-US" altLang="zh-CN" sz="2000" dirty="0">
                <a:solidFill>
                  <a:srgbClr val="FF3300"/>
                </a:solidFill>
                <a:latin typeface="Times New Roman" panose="02020603050405020304" pitchFamily="18" charset="0"/>
              </a:rPr>
              <a:t>e</a:t>
            </a:r>
            <a:r>
              <a:rPr lang="en-US" altLang="zh-CN" sz="2000" dirty="0">
                <a:latin typeface="Times New Roman" panose="02020603050405020304" pitchFamily="18" charset="0"/>
              </a:rPr>
              <a:t>xcitement </a:t>
            </a:r>
            <a:r>
              <a:rPr lang="en-US" altLang="zh-CN" sz="2000" dirty="0">
                <a:solidFill>
                  <a:srgbClr val="FF3300"/>
                </a:solidFill>
                <a:latin typeface="Times New Roman" panose="02020603050405020304" pitchFamily="18" charset="0"/>
              </a:rPr>
              <a:t>i</a:t>
            </a:r>
            <a:r>
              <a:rPr lang="en-US" altLang="zh-CN" sz="2000" dirty="0">
                <a:latin typeface="Times New Roman" panose="02020603050405020304" pitchFamily="18" charset="0"/>
              </a:rPr>
              <a:t>mmensely. </a:t>
            </a:r>
            <a:endParaRPr lang="en-US" altLang="zh-CN" sz="2000" dirty="0">
              <a:latin typeface="Times New Roman" panose="02020603050405020304" pitchFamily="18" charset="0"/>
            </a:endParaRPr>
          </a:p>
          <a:p>
            <a:pPr eaLnBrk="1" hangingPunct="1">
              <a:lnSpc>
                <a:spcPct val="150000"/>
              </a:lnSpc>
              <a:buFont typeface="Wingdings" panose="05000000000000000000" pitchFamily="2" charset="2"/>
              <a:buNone/>
            </a:pPr>
            <a:r>
              <a:rPr lang="en-US" altLang="zh-CN" sz="2000" dirty="0">
                <a:latin typeface="Times New Roman" panose="02020603050405020304" pitchFamily="18" charset="0"/>
              </a:rPr>
              <a:t>     A</a:t>
            </a:r>
            <a:r>
              <a:rPr lang="en-US" altLang="zh-CN" sz="2000" dirty="0">
                <a:solidFill>
                  <a:srgbClr val="FF3300"/>
                </a:solidFill>
                <a:latin typeface="Times New Roman" panose="02020603050405020304" pitchFamily="18" charset="0"/>
              </a:rPr>
              <a:t>p</a:t>
            </a:r>
            <a:r>
              <a:rPr lang="en-US" altLang="zh-CN" sz="2000" dirty="0">
                <a:latin typeface="Times New Roman" panose="02020603050405020304" pitchFamily="18" charset="0"/>
              </a:rPr>
              <a:t>parently n</a:t>
            </a:r>
            <a:r>
              <a:rPr lang="en-US" altLang="zh-CN" sz="2000" dirty="0">
                <a:solidFill>
                  <a:srgbClr val="FF3300"/>
                </a:solidFill>
                <a:latin typeface="Times New Roman" panose="02020603050405020304" pitchFamily="18" charset="0"/>
              </a:rPr>
              <a:t>e</a:t>
            </a:r>
            <a:r>
              <a:rPr lang="en-US" altLang="zh-CN" sz="2000" dirty="0">
                <a:latin typeface="Times New Roman" panose="02020603050405020304" pitchFamily="18" charset="0"/>
              </a:rPr>
              <a:t>utral’s p</a:t>
            </a:r>
            <a:r>
              <a:rPr lang="en-US" altLang="zh-CN" sz="2000" dirty="0">
                <a:solidFill>
                  <a:srgbClr val="FF3300"/>
                </a:solidFill>
                <a:latin typeface="Times New Roman" panose="02020603050405020304" pitchFamily="18" charset="0"/>
              </a:rPr>
              <a:t>r</a:t>
            </a:r>
            <a:r>
              <a:rPr lang="en-US" altLang="zh-CN" sz="2000" dirty="0">
                <a:latin typeface="Times New Roman" panose="02020603050405020304" pitchFamily="18" charset="0"/>
              </a:rPr>
              <a:t>otest i</a:t>
            </a:r>
            <a:r>
              <a:rPr lang="en-US" altLang="zh-CN" sz="2000" dirty="0">
                <a:solidFill>
                  <a:srgbClr val="FF3300"/>
                </a:solidFill>
                <a:latin typeface="Times New Roman" panose="02020603050405020304" pitchFamily="18" charset="0"/>
              </a:rPr>
              <a:t>s </a:t>
            </a:r>
            <a:r>
              <a:rPr lang="en-US" altLang="zh-CN" sz="2000" dirty="0">
                <a:latin typeface="Times New Roman" panose="02020603050405020304" pitchFamily="18" charset="0"/>
              </a:rPr>
              <a:t>t</a:t>
            </a:r>
            <a:r>
              <a:rPr lang="en-US" altLang="zh-CN" sz="2000" dirty="0">
                <a:solidFill>
                  <a:srgbClr val="FF3300"/>
                </a:solidFill>
                <a:latin typeface="Times New Roman" panose="02020603050405020304" pitchFamily="18" charset="0"/>
              </a:rPr>
              <a:t>h</a:t>
            </a:r>
            <a:r>
              <a:rPr lang="en-US" altLang="zh-CN" sz="2000" dirty="0">
                <a:latin typeface="Times New Roman" panose="02020603050405020304" pitchFamily="18" charset="0"/>
              </a:rPr>
              <a:t>oroughly d</a:t>
            </a:r>
            <a:r>
              <a:rPr lang="en-US" altLang="zh-CN" sz="2000" dirty="0">
                <a:solidFill>
                  <a:srgbClr val="FF3300"/>
                </a:solidFill>
                <a:latin typeface="Times New Roman" panose="02020603050405020304" pitchFamily="18" charset="0"/>
              </a:rPr>
              <a:t>i</a:t>
            </a:r>
            <a:r>
              <a:rPr lang="en-US" altLang="zh-CN" sz="2000" dirty="0">
                <a:latin typeface="Times New Roman" panose="02020603050405020304" pitchFamily="18" charset="0"/>
              </a:rPr>
              <a:t>scounted a</a:t>
            </a:r>
            <a:r>
              <a:rPr lang="en-US" altLang="zh-CN" sz="2000" dirty="0">
                <a:solidFill>
                  <a:srgbClr val="FF3300"/>
                </a:solidFill>
                <a:latin typeface="Times New Roman" panose="02020603050405020304" pitchFamily="18" charset="0"/>
              </a:rPr>
              <a:t>n</a:t>
            </a:r>
            <a:r>
              <a:rPr lang="en-US" altLang="zh-CN" sz="2000" dirty="0">
                <a:latin typeface="Times New Roman" panose="02020603050405020304" pitchFamily="18" charset="0"/>
              </a:rPr>
              <a:t>d i</a:t>
            </a:r>
            <a:r>
              <a:rPr lang="en-US" altLang="zh-CN" sz="2000" dirty="0">
                <a:solidFill>
                  <a:srgbClr val="FF3300"/>
                </a:solidFill>
                <a:latin typeface="Times New Roman" panose="02020603050405020304" pitchFamily="18" charset="0"/>
              </a:rPr>
              <a:t>g</a:t>
            </a:r>
            <a:r>
              <a:rPr lang="en-US" altLang="zh-CN" sz="2000" dirty="0">
                <a:latin typeface="Times New Roman" panose="02020603050405020304" pitchFamily="18" charset="0"/>
              </a:rPr>
              <a:t>nored. </a:t>
            </a:r>
            <a:r>
              <a:rPr lang="en-US" altLang="zh-CN" sz="2000" dirty="0" err="1">
                <a:latin typeface="Times New Roman" panose="02020603050405020304" pitchFamily="18" charset="0"/>
              </a:rPr>
              <a:t>I</a:t>
            </a:r>
            <a:r>
              <a:rPr lang="en-US" altLang="zh-CN" sz="2000" dirty="0" err="1">
                <a:solidFill>
                  <a:srgbClr val="FF3300"/>
                </a:solidFill>
                <a:latin typeface="Times New Roman" panose="02020603050405020304" pitchFamily="18" charset="0"/>
              </a:rPr>
              <a:t>s</a:t>
            </a:r>
            <a:r>
              <a:rPr lang="en-US" altLang="zh-CN" sz="2000" dirty="0" err="1">
                <a:latin typeface="Times New Roman" panose="02020603050405020304" pitchFamily="18" charset="0"/>
              </a:rPr>
              <a:t>man</a:t>
            </a:r>
            <a:r>
              <a:rPr lang="en-US" altLang="zh-CN" sz="2000" dirty="0">
                <a:latin typeface="Times New Roman" panose="02020603050405020304" pitchFamily="18" charset="0"/>
              </a:rPr>
              <a:t> h</a:t>
            </a:r>
            <a:r>
              <a:rPr lang="en-US" altLang="zh-CN" sz="2000" dirty="0">
                <a:solidFill>
                  <a:srgbClr val="FF3300"/>
                </a:solidFill>
                <a:latin typeface="Times New Roman" panose="02020603050405020304" pitchFamily="18" charset="0"/>
              </a:rPr>
              <a:t>a</a:t>
            </a:r>
            <a:r>
              <a:rPr lang="en-US" altLang="zh-CN" sz="2000" dirty="0">
                <a:latin typeface="Times New Roman" panose="02020603050405020304" pitchFamily="18" charset="0"/>
              </a:rPr>
              <a:t>rd h</a:t>
            </a:r>
            <a:r>
              <a:rPr lang="en-US" altLang="zh-CN" sz="2000" dirty="0">
                <a:solidFill>
                  <a:srgbClr val="FF3300"/>
                </a:solidFill>
                <a:latin typeface="Times New Roman" panose="02020603050405020304" pitchFamily="18" charset="0"/>
              </a:rPr>
              <a:t>i</a:t>
            </a:r>
            <a:r>
              <a:rPr lang="en-US" altLang="zh-CN" sz="2000" dirty="0">
                <a:latin typeface="Times New Roman" panose="02020603050405020304" pitchFamily="18" charset="0"/>
              </a:rPr>
              <a:t>t. B</a:t>
            </a:r>
            <a:r>
              <a:rPr lang="en-US" altLang="zh-CN" sz="2000" dirty="0">
                <a:solidFill>
                  <a:srgbClr val="FF3300"/>
                </a:solidFill>
                <a:latin typeface="Times New Roman" panose="02020603050405020304" pitchFamily="18" charset="0"/>
              </a:rPr>
              <a:t>l</a:t>
            </a:r>
            <a:r>
              <a:rPr lang="en-US" altLang="zh-CN" sz="2000" dirty="0">
                <a:latin typeface="Times New Roman" panose="02020603050405020304" pitchFamily="18" charset="0"/>
              </a:rPr>
              <a:t>ockade i</a:t>
            </a:r>
            <a:r>
              <a:rPr lang="en-US" altLang="zh-CN" sz="2000" dirty="0">
                <a:solidFill>
                  <a:srgbClr val="FF3300"/>
                </a:solidFill>
                <a:latin typeface="Times New Roman" panose="02020603050405020304" pitchFamily="18" charset="0"/>
              </a:rPr>
              <a:t>s</a:t>
            </a:r>
            <a:r>
              <a:rPr lang="en-US" altLang="zh-CN" sz="2000" dirty="0">
                <a:latin typeface="Times New Roman" panose="02020603050405020304" pitchFamily="18" charset="0"/>
              </a:rPr>
              <a:t>sue a</a:t>
            </a:r>
            <a:r>
              <a:rPr lang="en-US" altLang="zh-CN" sz="2000" dirty="0">
                <a:solidFill>
                  <a:srgbClr val="FF3300"/>
                </a:solidFill>
                <a:latin typeface="Times New Roman" panose="02020603050405020304" pitchFamily="18" charset="0"/>
              </a:rPr>
              <a:t>f</a:t>
            </a:r>
            <a:r>
              <a:rPr lang="en-US" altLang="zh-CN" sz="2000" dirty="0">
                <a:latin typeface="Times New Roman" panose="02020603050405020304" pitchFamily="18" charset="0"/>
              </a:rPr>
              <a:t>fects p</a:t>
            </a:r>
            <a:r>
              <a:rPr lang="en-US" altLang="zh-CN" sz="2000" dirty="0">
                <a:solidFill>
                  <a:srgbClr val="FF3300"/>
                </a:solidFill>
                <a:latin typeface="Times New Roman" panose="02020603050405020304" pitchFamily="18" charset="0"/>
              </a:rPr>
              <a:t>r</a:t>
            </a:r>
            <a:r>
              <a:rPr lang="en-US" altLang="zh-CN" sz="2000" dirty="0">
                <a:latin typeface="Times New Roman" panose="02020603050405020304" pitchFamily="18" charset="0"/>
              </a:rPr>
              <a:t>etext f</a:t>
            </a:r>
            <a:r>
              <a:rPr lang="en-US" altLang="zh-CN" sz="2000" dirty="0">
                <a:solidFill>
                  <a:srgbClr val="FF3300"/>
                </a:solidFill>
                <a:latin typeface="Times New Roman" panose="02020603050405020304" pitchFamily="18" charset="0"/>
              </a:rPr>
              <a:t>o</a:t>
            </a:r>
            <a:r>
              <a:rPr lang="en-US" altLang="zh-CN" sz="2000" dirty="0">
                <a:latin typeface="Times New Roman" panose="02020603050405020304" pitchFamily="18" charset="0"/>
              </a:rPr>
              <a:t>r e</a:t>
            </a:r>
            <a:r>
              <a:rPr lang="en-US" altLang="zh-CN" sz="2000" dirty="0">
                <a:solidFill>
                  <a:srgbClr val="FF3300"/>
                </a:solidFill>
                <a:latin typeface="Times New Roman" panose="02020603050405020304" pitchFamily="18" charset="0"/>
              </a:rPr>
              <a:t>m</a:t>
            </a:r>
            <a:r>
              <a:rPr lang="en-US" altLang="zh-CN" sz="2000" dirty="0">
                <a:latin typeface="Times New Roman" panose="02020603050405020304" pitchFamily="18" charset="0"/>
              </a:rPr>
              <a:t>bargo o</a:t>
            </a:r>
            <a:r>
              <a:rPr lang="en-US" altLang="zh-CN" sz="2000" dirty="0">
                <a:solidFill>
                  <a:srgbClr val="FF3300"/>
                </a:solidFill>
                <a:latin typeface="Times New Roman" panose="02020603050405020304" pitchFamily="18" charset="0"/>
              </a:rPr>
              <a:t>n</a:t>
            </a:r>
            <a:r>
              <a:rPr lang="en-US" altLang="zh-CN" sz="2000" dirty="0">
                <a:latin typeface="Times New Roman" panose="02020603050405020304" pitchFamily="18" charset="0"/>
              </a:rPr>
              <a:t> b</a:t>
            </a:r>
            <a:r>
              <a:rPr lang="en-US" altLang="zh-CN" sz="2000" dirty="0">
                <a:solidFill>
                  <a:srgbClr val="FF3300"/>
                </a:solidFill>
                <a:latin typeface="Times New Roman" panose="02020603050405020304" pitchFamily="18" charset="0"/>
              </a:rPr>
              <a:t>y</a:t>
            </a:r>
            <a:r>
              <a:rPr lang="en-US" altLang="zh-CN" sz="2000" dirty="0">
                <a:latin typeface="Times New Roman" panose="02020603050405020304" pitchFamily="18" charset="0"/>
              </a:rPr>
              <a:t>-products, e</a:t>
            </a:r>
            <a:r>
              <a:rPr lang="en-US" altLang="zh-CN" sz="2000" dirty="0">
                <a:solidFill>
                  <a:srgbClr val="FF3300"/>
                </a:solidFill>
                <a:latin typeface="Times New Roman" panose="02020603050405020304" pitchFamily="18" charset="0"/>
              </a:rPr>
              <a:t>j</a:t>
            </a:r>
            <a:r>
              <a:rPr lang="en-US" altLang="zh-CN" sz="2000" dirty="0">
                <a:latin typeface="Times New Roman" panose="02020603050405020304" pitchFamily="18" charset="0"/>
              </a:rPr>
              <a:t>ecting </a:t>
            </a:r>
            <a:r>
              <a:rPr lang="en-US" altLang="zh-CN" sz="2000" dirty="0" err="1">
                <a:latin typeface="Times New Roman" panose="02020603050405020304" pitchFamily="18" charset="0"/>
              </a:rPr>
              <a:t>s</a:t>
            </a:r>
            <a:r>
              <a:rPr lang="en-US" altLang="zh-CN" sz="2000" dirty="0" err="1">
                <a:solidFill>
                  <a:srgbClr val="FF3300"/>
                </a:solidFill>
                <a:latin typeface="Times New Roman" panose="02020603050405020304" pitchFamily="18" charset="0"/>
              </a:rPr>
              <a:t>u</a:t>
            </a:r>
            <a:r>
              <a:rPr lang="en-US" altLang="zh-CN" sz="2000" dirty="0" err="1">
                <a:latin typeface="Times New Roman" panose="02020603050405020304" pitchFamily="18" charset="0"/>
              </a:rPr>
              <a:t>ets</a:t>
            </a:r>
            <a:r>
              <a:rPr lang="en-US" altLang="zh-CN" sz="2000" dirty="0">
                <a:latin typeface="Times New Roman" panose="02020603050405020304" pitchFamily="18" charset="0"/>
              </a:rPr>
              <a:t> a</a:t>
            </a:r>
            <a:r>
              <a:rPr lang="en-US" altLang="zh-CN" sz="2000" dirty="0">
                <a:solidFill>
                  <a:srgbClr val="FF3300"/>
                </a:solidFill>
                <a:latin typeface="Times New Roman" panose="02020603050405020304" pitchFamily="18" charset="0"/>
              </a:rPr>
              <a:t>n</a:t>
            </a:r>
            <a:r>
              <a:rPr lang="en-US" altLang="zh-CN" sz="2000" dirty="0">
                <a:latin typeface="Times New Roman" panose="02020603050405020304" pitchFamily="18" charset="0"/>
              </a:rPr>
              <a:t>d v</a:t>
            </a:r>
            <a:r>
              <a:rPr lang="en-US" altLang="zh-CN" sz="2000" dirty="0">
                <a:solidFill>
                  <a:srgbClr val="FF3300"/>
                </a:solidFill>
                <a:latin typeface="Times New Roman" panose="02020603050405020304" pitchFamily="18" charset="0"/>
              </a:rPr>
              <a:t>e</a:t>
            </a:r>
            <a:r>
              <a:rPr lang="en-US" altLang="zh-CN" sz="2000" dirty="0">
                <a:latin typeface="Times New Roman" panose="02020603050405020304" pitchFamily="18" charset="0"/>
              </a:rPr>
              <a:t>getable o</a:t>
            </a:r>
            <a:r>
              <a:rPr lang="en-US" altLang="zh-CN" sz="2000" dirty="0">
                <a:solidFill>
                  <a:srgbClr val="FF3300"/>
                </a:solidFill>
                <a:latin typeface="Times New Roman" panose="02020603050405020304" pitchFamily="18" charset="0"/>
              </a:rPr>
              <a:t>i</a:t>
            </a:r>
            <a:r>
              <a:rPr lang="en-US" altLang="zh-CN" sz="2000" dirty="0">
                <a:latin typeface="Times New Roman" panose="02020603050405020304" pitchFamily="18" charset="0"/>
              </a:rPr>
              <a:t>ls. </a:t>
            </a:r>
            <a:endParaRPr lang="en-US" altLang="zh-CN" sz="2000" dirty="0">
              <a:latin typeface="Times New Roman" panose="02020603050405020304" pitchFamily="18" charset="0"/>
            </a:endParaRPr>
          </a:p>
          <a:p>
            <a:pPr eaLnBrk="1" hangingPunct="1">
              <a:lnSpc>
                <a:spcPct val="150000"/>
              </a:lnSpc>
              <a:buFont typeface="Wingdings" panose="05000000000000000000" pitchFamily="2" charset="2"/>
              <a:buNone/>
            </a:pPr>
            <a:r>
              <a:rPr lang="en-US" altLang="zh-CN" sz="2000" dirty="0">
                <a:latin typeface="Times New Roman" panose="02020603050405020304" pitchFamily="18" charset="0"/>
              </a:rPr>
              <a:t>     Pershing sails from NY June 1</a:t>
            </a:r>
            <a:endParaRPr lang="zh-CN" altLang="en-US" sz="2000" dirty="0">
              <a:latin typeface="Times New Roman" panose="02020603050405020304" pitchFamily="18" charset="0"/>
            </a:endParaRPr>
          </a:p>
        </p:txBody>
      </p:sp>
      <p:sp>
        <p:nvSpPr>
          <p:cNvPr id="45062"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CD1D1DD8-C942-4B00-8FB5-FB5055DA07B6}"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 calcmode="lin" valueType="num">
                                      <p:cBhvr additive="base">
                                        <p:cTn id="7" dur="500" fill="hold"/>
                                        <p:tgtEl>
                                          <p:spTgt spid="184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7">
                                            <p:txEl>
                                              <p:pRg st="1" end="1"/>
                                            </p:txEl>
                                          </p:spTgt>
                                        </p:tgtEl>
                                        <p:attrNameLst>
                                          <p:attrName>style.visibility</p:attrName>
                                        </p:attrNameLst>
                                      </p:cBhvr>
                                      <p:to>
                                        <p:strVal val="visible"/>
                                      </p:to>
                                    </p:set>
                                    <p:anim calcmode="lin" valueType="num">
                                      <p:cBhvr additive="base">
                                        <p:cTn id="13" dur="500" fill="hold"/>
                                        <p:tgtEl>
                                          <p:spTgt spid="1843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anim calcmode="lin" valueType="num">
                                      <p:cBhvr additive="base">
                                        <p:cTn id="19" dur="500" fill="hold"/>
                                        <p:tgtEl>
                                          <p:spTgt spid="1843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47107"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F52DAA0-F719-450F-8FD4-F6C4C84BCCF5}"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47108" name="Rectangle 2"/>
          <p:cNvSpPr>
            <a:spLocks noGrp="1" noChangeArrowheads="1"/>
          </p:cNvSpPr>
          <p:nvPr>
            <p:ph type="title"/>
          </p:nvPr>
        </p:nvSpPr>
        <p:spPr/>
        <p:txBody>
          <a:bodyPr/>
          <a:lstStyle/>
          <a:p>
            <a:r>
              <a:rPr lang="zh-CN" altLang="en-US" sz="3200">
                <a:solidFill>
                  <a:srgbClr val="006666"/>
                </a:solidFill>
              </a:rPr>
              <a:t>隐写术和数字水印历史</a:t>
            </a:r>
            <a:br>
              <a:rPr lang="en-US" altLang="zh-CN" sz="3200">
                <a:solidFill>
                  <a:srgbClr val="006666"/>
                </a:solidFill>
              </a:rPr>
            </a:br>
            <a:r>
              <a:rPr lang="en-US" altLang="zh-CN" sz="3200">
                <a:solidFill>
                  <a:srgbClr val="006666"/>
                </a:solidFill>
              </a:rPr>
              <a:t>                    ——</a:t>
            </a:r>
            <a:r>
              <a:rPr lang="zh-CN" altLang="en-US" sz="3200">
                <a:solidFill>
                  <a:srgbClr val="006666"/>
                </a:solidFill>
              </a:rPr>
              <a:t>语言学型技术</a:t>
            </a:r>
            <a:endParaRPr lang="zh-CN" altLang="en-US"/>
          </a:p>
        </p:txBody>
      </p:sp>
      <p:sp>
        <p:nvSpPr>
          <p:cNvPr id="19461" name="Rectangle 4"/>
          <p:cNvSpPr>
            <a:spLocks noGrp="1" noChangeArrowheads="1"/>
          </p:cNvSpPr>
          <p:nvPr>
            <p:ph type="body" idx="1"/>
          </p:nvPr>
        </p:nvSpPr>
        <p:spPr>
          <a:xfrm>
            <a:off x="1370013" y="1571625"/>
            <a:ext cx="7313612" cy="4370388"/>
          </a:xfrm>
        </p:spPr>
        <p:txBody>
          <a:bodyPr/>
          <a:lstStyle/>
          <a:p>
            <a:r>
              <a:rPr lang="zh-CN" altLang="en-US"/>
              <a:t>卡登格子</a:t>
            </a:r>
            <a:endParaRPr lang="en-US" altLang="zh-CN"/>
          </a:p>
          <a:p>
            <a:pPr lvl="1">
              <a:lnSpc>
                <a:spcPct val="90000"/>
              </a:lnSpc>
            </a:pPr>
            <a:r>
              <a:rPr lang="zh-CN" altLang="en-US" sz="2400"/>
              <a:t>中国古代设计的信息隐藏方法中，发送者和接收者各持一张完全相同的、带有许多小孔的纸，这些孔的位置是被随机选定的。发送者将这张带有孔的纸覆盖在一张纸上，将秘密信息写在小孔的位置上，然后移去上面的纸，根据下面的纸上留下的字和空余位置，编写一段普通的文章。接收者只要把带孔的纸覆盖在这段普通文字上，就可以读出留在小孔中的秘密信息</a:t>
            </a:r>
            <a:endParaRPr lang="zh-CN" altLang="en-US" sz="2400"/>
          </a:p>
          <a:p>
            <a:pPr lvl="1">
              <a:lnSpc>
                <a:spcPct val="90000"/>
              </a:lnSpc>
            </a:pPr>
            <a:r>
              <a:rPr lang="zh-CN" altLang="en-US" sz="2400"/>
              <a:t>在</a:t>
            </a:r>
            <a:r>
              <a:rPr lang="en-US" altLang="zh-CN" sz="2400"/>
              <a:t>16</a:t>
            </a:r>
            <a:r>
              <a:rPr lang="zh-CN" altLang="en-US" sz="2400"/>
              <a:t>世纪早期，意大利数学家</a:t>
            </a:r>
            <a:r>
              <a:rPr lang="en-US" altLang="zh-CN" sz="2400"/>
              <a:t>Cardan(1501-1576)</a:t>
            </a:r>
            <a:r>
              <a:rPr lang="zh-CN" altLang="en-US" sz="2400"/>
              <a:t>也发明了这种方法，这种方法现在被称作卡登格子法</a:t>
            </a:r>
            <a:endParaRPr lang="zh-CN" altLang="en-US" sz="2400"/>
          </a:p>
          <a:p>
            <a:endParaRPr lang="en-US" altLang="zh-CN"/>
          </a:p>
        </p:txBody>
      </p:sp>
      <p:sp>
        <p:nvSpPr>
          <p:cNvPr id="47110" name="Date Placeholder 6"/>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FDEBEB17-CEA5-4B0F-8EE2-88C9BD7A6903}"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 calcmode="lin" valueType="num">
                                      <p:cBhvr additive="base">
                                        <p:cTn id="7" dur="500" fill="hold"/>
                                        <p:tgtEl>
                                          <p:spTgt spid="194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6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461">
                                            <p:txEl>
                                              <p:pRg st="1" end="1"/>
                                            </p:txEl>
                                          </p:spTgt>
                                        </p:tgtEl>
                                        <p:attrNameLst>
                                          <p:attrName>style.visibility</p:attrName>
                                        </p:attrNameLst>
                                      </p:cBhvr>
                                      <p:to>
                                        <p:strVal val="visible"/>
                                      </p:to>
                                    </p:set>
                                    <p:anim calcmode="lin" valueType="num">
                                      <p:cBhvr additive="base">
                                        <p:cTn id="11" dur="500" fill="hold"/>
                                        <p:tgtEl>
                                          <p:spTgt spid="1946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46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461">
                                            <p:txEl>
                                              <p:pRg st="2" end="2"/>
                                            </p:txEl>
                                          </p:spTgt>
                                        </p:tgtEl>
                                        <p:attrNameLst>
                                          <p:attrName>style.visibility</p:attrName>
                                        </p:attrNameLst>
                                      </p:cBhvr>
                                      <p:to>
                                        <p:strVal val="visible"/>
                                      </p:to>
                                    </p:set>
                                    <p:anim calcmode="lin" valueType="num">
                                      <p:cBhvr additive="base">
                                        <p:cTn id="15" dur="500" fill="hold"/>
                                        <p:tgtEl>
                                          <p:spTgt spid="1946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46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49155"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E3FB29D-EA25-4CAE-A280-B24D7DDD2E75}"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49156" name="Rectangle 2"/>
          <p:cNvSpPr>
            <a:spLocks noGrp="1" noChangeArrowheads="1"/>
          </p:cNvSpPr>
          <p:nvPr>
            <p:ph type="title"/>
          </p:nvPr>
        </p:nvSpPr>
        <p:spPr/>
        <p:txBody>
          <a:bodyPr/>
          <a:lstStyle/>
          <a:p>
            <a:r>
              <a:rPr lang="zh-CN" altLang="en-US" sz="3200">
                <a:solidFill>
                  <a:srgbClr val="006666"/>
                </a:solidFill>
              </a:rPr>
              <a:t>隐写术和数字水印历史</a:t>
            </a:r>
            <a:br>
              <a:rPr lang="en-US" altLang="zh-CN" sz="3200">
                <a:solidFill>
                  <a:srgbClr val="006666"/>
                </a:solidFill>
              </a:rPr>
            </a:br>
            <a:r>
              <a:rPr lang="en-US" altLang="zh-CN" sz="3200">
                <a:solidFill>
                  <a:srgbClr val="006666"/>
                </a:solidFill>
              </a:rPr>
              <a:t>                    ——</a:t>
            </a:r>
            <a:r>
              <a:rPr lang="zh-CN" altLang="en-US" sz="3200">
                <a:solidFill>
                  <a:srgbClr val="006666"/>
                </a:solidFill>
              </a:rPr>
              <a:t>语言学型技术</a:t>
            </a:r>
            <a:endParaRPr lang="zh-CN" altLang="en-US"/>
          </a:p>
        </p:txBody>
      </p:sp>
      <p:sp>
        <p:nvSpPr>
          <p:cNvPr id="19461" name="Rectangle 4"/>
          <p:cNvSpPr>
            <a:spLocks noGrp="1" noChangeArrowheads="1"/>
          </p:cNvSpPr>
          <p:nvPr>
            <p:ph type="body" idx="1"/>
          </p:nvPr>
        </p:nvSpPr>
        <p:spPr>
          <a:xfrm>
            <a:off x="1370013" y="1571625"/>
            <a:ext cx="7313612" cy="4370388"/>
          </a:xfrm>
        </p:spPr>
        <p:txBody>
          <a:bodyPr/>
          <a:lstStyle/>
          <a:p>
            <a:r>
              <a:rPr lang="zh-CN" altLang="en-US"/>
              <a:t>乐谱法</a:t>
            </a:r>
            <a:endParaRPr lang="zh-CN" altLang="en-US"/>
          </a:p>
        </p:txBody>
      </p:sp>
      <p:pic>
        <p:nvPicPr>
          <p:cNvPr id="1946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450" y="2643188"/>
            <a:ext cx="74168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Date Placeholder 6"/>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642B70B-2969-48F4-AF67-0204DC3ED5B5}"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 calcmode="lin" valueType="num">
                                      <p:cBhvr additive="base">
                                        <p:cTn id="7" dur="500" fill="hold"/>
                                        <p:tgtEl>
                                          <p:spTgt spid="194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6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62"/>
                                        </p:tgtEl>
                                        <p:attrNameLst>
                                          <p:attrName>style.visibility</p:attrName>
                                        </p:attrNameLst>
                                      </p:cBhvr>
                                      <p:to>
                                        <p:strVal val="visible"/>
                                      </p:to>
                                    </p:set>
                                    <p:anim calcmode="lin" valueType="num">
                                      <p:cBhvr additive="base">
                                        <p:cTn id="13" dur="500" fill="hold"/>
                                        <p:tgtEl>
                                          <p:spTgt spid="19462"/>
                                        </p:tgtEl>
                                        <p:attrNameLst>
                                          <p:attrName>ppt_x</p:attrName>
                                        </p:attrNameLst>
                                      </p:cBhvr>
                                      <p:tavLst>
                                        <p:tav tm="0">
                                          <p:val>
                                            <p:strVal val="#ppt_x"/>
                                          </p:val>
                                        </p:tav>
                                        <p:tav tm="100000">
                                          <p:val>
                                            <p:strVal val="#ppt_x"/>
                                          </p:val>
                                        </p:tav>
                                      </p:tavLst>
                                    </p:anim>
                                    <p:anim calcmode="lin" valueType="num">
                                      <p:cBhvr additive="base">
                                        <p:cTn id="14"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9"/>
          <p:cNvSpPr txBox="1">
            <a:spLocks noGrp="1"/>
          </p:cNvSpPr>
          <p:nvPr/>
        </p:nvSpPr>
        <p:spPr>
          <a:xfrm>
            <a:off x="3124200" y="6248400"/>
            <a:ext cx="2895600" cy="457200"/>
          </a:xfrm>
          <a:prstGeom prst="rect">
            <a:avLst/>
          </a:prstGeom>
          <a:noFill/>
          <a:ln w="9525">
            <a:noFill/>
          </a:ln>
        </p:spPr>
        <p:txBody>
          <a:bodyPr anchor="b"/>
          <a:p>
            <a:pPr algn="ctr"/>
            <a:endParaRPr lang="en-US" altLang="x-none" sz="1200" dirty="0">
              <a:latin typeface="Tahoma" panose="020B0604030504040204" pitchFamily="34" charset="0"/>
            </a:endParaRPr>
          </a:p>
        </p:txBody>
      </p:sp>
      <p:sp>
        <p:nvSpPr>
          <p:cNvPr id="24579" name="Rectangle 10"/>
          <p:cNvSpPr txBox="1">
            <a:spLocks noGrp="1"/>
          </p:cNvSpPr>
          <p:nvPr/>
        </p:nvSpPr>
        <p:spPr>
          <a:xfrm>
            <a:off x="6553200" y="6248400"/>
            <a:ext cx="2133600" cy="457200"/>
          </a:xfrm>
          <a:prstGeom prst="rect">
            <a:avLst/>
          </a:prstGeom>
          <a:noFill/>
          <a:ln w="9525">
            <a:noFill/>
          </a:ln>
        </p:spPr>
        <p:txBody>
          <a:bodyPr anchor="b"/>
          <a:p>
            <a:pPr algn="r"/>
            <a:fld id="{9A0DB2DC-4C9A-4742-B13C-FB6460FD3503}" type="slidenum">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24580" name="Rectangle 2"/>
          <p:cNvSpPr>
            <a:spLocks noGrp="1"/>
          </p:cNvSpPr>
          <p:nvPr>
            <p:ph type="title"/>
          </p:nvPr>
        </p:nvSpPr>
        <p:spPr/>
        <p:txBody>
          <a:bodyPr vert="horz" wrap="square" anchor="b"/>
          <a:p>
            <a:pPr eaLnBrk="1" hangingPunct="1"/>
            <a:r>
              <a:rPr lang="zh-CN" altLang="en-US"/>
              <a:t>考核</a:t>
            </a:r>
            <a:endParaRPr lang="zh-CN" altLang="en-US"/>
          </a:p>
        </p:txBody>
      </p:sp>
      <p:sp>
        <p:nvSpPr>
          <p:cNvPr id="24581" name="Rectangle 3" descr="Rectangle: Click to edit Master text styles&#13;&#10;Second level&#13;&#10;Third level&#13;&#10;Fourth level&#13;&#10;Fifth level"/>
          <p:cNvSpPr>
            <a:spLocks noGrp="1"/>
          </p:cNvSpPr>
          <p:nvPr>
            <p:ph idx="1"/>
          </p:nvPr>
        </p:nvSpPr>
        <p:spPr>
          <a:xfrm>
            <a:off x="167640" y="1827530"/>
            <a:ext cx="8728075" cy="4627880"/>
          </a:xfrm>
        </p:spPr>
        <p:txBody>
          <a:bodyPr vert="horz" wrap="square" anchor="t"/>
          <a:p>
            <a:pPr marL="0" indent="0" eaLnBrk="1" hangingPunct="1">
              <a:buNone/>
            </a:pPr>
            <a:r>
              <a:rPr lang="zh-CN" altLang="en-US" sz="2800" dirty="0"/>
              <a:t>（</a:t>
            </a:r>
            <a:r>
              <a:rPr lang="en-US" altLang="zh-CN" sz="2800" dirty="0"/>
              <a:t>1</a:t>
            </a:r>
            <a:r>
              <a:rPr lang="zh-CN" altLang="en-US" sz="2800" dirty="0"/>
              <a:t>）平时成绩总分</a:t>
            </a:r>
            <a:r>
              <a:rPr lang="en-US" altLang="zh-CN" sz="2800" dirty="0"/>
              <a:t>100</a:t>
            </a:r>
            <a:r>
              <a:rPr lang="zh-CN" altLang="en-US" sz="2800" dirty="0"/>
              <a:t>分，占总成绩</a:t>
            </a:r>
            <a:r>
              <a:rPr lang="en-US" altLang="zh-CN" sz="2800" dirty="0"/>
              <a:t>60</a:t>
            </a:r>
            <a:r>
              <a:rPr lang="zh-CN" altLang="en-US" sz="2800" dirty="0"/>
              <a:t>％</a:t>
            </a:r>
            <a:endParaRPr lang="zh-CN" altLang="en-US" sz="2800" dirty="0"/>
          </a:p>
          <a:p>
            <a:pPr marL="0" indent="0" eaLnBrk="1" hangingPunct="1">
              <a:buNone/>
            </a:pPr>
            <a:r>
              <a:rPr lang="zh-CN" altLang="en-US" sz="2400" dirty="0"/>
              <a:t>提交</a:t>
            </a:r>
            <a:r>
              <a:rPr lang="en-US" altLang="zh-CN" sz="2400" dirty="0"/>
              <a:t>4</a:t>
            </a:r>
            <a:r>
              <a:rPr lang="zh-CN" altLang="en-US" sz="2400" dirty="0"/>
              <a:t>次实验报告，每次实验报告占</a:t>
            </a:r>
            <a:r>
              <a:rPr lang="en-US" altLang="zh-CN" sz="2400" dirty="0"/>
              <a:t>2</a:t>
            </a:r>
            <a:r>
              <a:rPr lang="en-US" altLang="zh-CN" sz="2400" dirty="0"/>
              <a:t>5</a:t>
            </a:r>
            <a:r>
              <a:rPr lang="zh-CN" altLang="en-US" sz="2400" dirty="0"/>
              <a:t>分。争取所有的实验报告在课堂内完成。实验报告通过云平台https://ucloud.bupt.edu.cn/#/提交。</a:t>
            </a:r>
            <a:endParaRPr lang="zh-CN" altLang="en-US" sz="2400" dirty="0"/>
          </a:p>
          <a:p>
            <a:pPr marL="0" indent="0" eaLnBrk="1" hangingPunct="1">
              <a:buNone/>
            </a:pPr>
            <a:r>
              <a:rPr lang="zh-CN" altLang="en-US" sz="2800" dirty="0"/>
              <a:t>（</a:t>
            </a:r>
            <a:r>
              <a:rPr lang="en-US" altLang="zh-CN" sz="2800" dirty="0"/>
              <a:t>2</a:t>
            </a:r>
            <a:r>
              <a:rPr lang="zh-CN" altLang="en-US" sz="2800" dirty="0"/>
              <a:t>）期末随堂大作业总分</a:t>
            </a:r>
            <a:r>
              <a:rPr lang="en-US" altLang="zh-CN" sz="2800" dirty="0"/>
              <a:t>100</a:t>
            </a:r>
            <a:r>
              <a:rPr lang="zh-CN" altLang="en-US" sz="2800" dirty="0"/>
              <a:t>分，占总成绩</a:t>
            </a:r>
            <a:r>
              <a:rPr lang="en-US" altLang="zh-CN" sz="2800" dirty="0"/>
              <a:t>40</a:t>
            </a:r>
            <a:r>
              <a:rPr lang="zh-CN" altLang="en-US" sz="2800" dirty="0"/>
              <a:t>％</a:t>
            </a:r>
            <a:endParaRPr lang="zh-CN" altLang="en-US" sz="2800" dirty="0"/>
          </a:p>
          <a:p>
            <a:pPr lvl="1" eaLnBrk="1" hangingPunct="1"/>
            <a:r>
              <a:rPr lang="zh-CN" altLang="en-US" sz="2400" dirty="0"/>
              <a:t>开卷随堂大作业，大作业包含填空题，判断题，名词解释题和综合设计题。</a:t>
            </a:r>
            <a:endParaRPr lang="zh-CN" altLang="en-US" sz="2400" dirty="0"/>
          </a:p>
          <a:p>
            <a:pPr lvl="1" eaLnBrk="1" hangingPunct="1"/>
            <a:r>
              <a:rPr lang="zh-CN" altLang="en-US" sz="2400" dirty="0"/>
              <a:t>（</a:t>
            </a:r>
            <a:r>
              <a:rPr lang="en-US" altLang="zh-CN" sz="2400" dirty="0"/>
              <a:t>3</a:t>
            </a:r>
            <a:r>
              <a:rPr lang="zh-CN" altLang="en-US" sz="2400" dirty="0"/>
              <a:t>）期末总评为平时成绩</a:t>
            </a:r>
            <a:r>
              <a:rPr lang="en-US" altLang="zh-CN" sz="2400" dirty="0"/>
              <a:t>+</a:t>
            </a:r>
            <a:r>
              <a:rPr lang="zh-CN" altLang="en-US" sz="2400" dirty="0"/>
              <a:t>期末综合大作业成绩</a:t>
            </a:r>
            <a:r>
              <a:rPr lang="en-US" altLang="zh-CN" sz="2400" dirty="0"/>
              <a:t>*40%</a:t>
            </a:r>
            <a:r>
              <a:rPr lang="zh-CN" altLang="en-US" sz="2400" dirty="0"/>
              <a:t>，去年期末平均分</a:t>
            </a:r>
            <a:r>
              <a:rPr lang="en-US" altLang="zh-CN" sz="2400" dirty="0"/>
              <a:t>95.2</a:t>
            </a:r>
            <a:r>
              <a:rPr lang="zh-CN" altLang="en-US" sz="2400" dirty="0"/>
              <a:t>分。</a:t>
            </a:r>
            <a:endParaRPr lang="zh-CN" altLang="en-US" sz="2400" dirty="0"/>
          </a:p>
        </p:txBody>
      </p:sp>
      <p:sp>
        <p:nvSpPr>
          <p:cNvPr id="24582" name="Date Placeholder 5"/>
          <p:cNvSpPr txBox="1">
            <a:spLocks noGrp="1"/>
          </p:cNvSpPr>
          <p:nvPr/>
        </p:nvSpPr>
        <p:spPr>
          <a:xfrm>
            <a:off x="457200" y="6248400"/>
            <a:ext cx="2133600" cy="457200"/>
          </a:xfrm>
          <a:prstGeom prst="rect">
            <a:avLst/>
          </a:prstGeom>
          <a:noFill/>
          <a:ln w="9525">
            <a:noFill/>
          </a:ln>
        </p:spPr>
        <p:txBody>
          <a:bodyPr anchor="b"/>
          <a:p>
            <a:fld id="{BB962C8B-B14F-4D97-AF65-F5344CB8AC3E}" type="datetime1">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timing>
    <p:tnLst>
      <p:par>
        <p:cTn id="1" dur="indefinite" restart="never" nodeType="tmRoot"/>
      </p:par>
    </p:tnLst>
    <p:bldLst>
      <p:bldP spid="2458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A90E02E1-1A5A-409A-A3DB-9558CB0BD83D}"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51203" name="Rectangle 2"/>
          <p:cNvSpPr>
            <a:spLocks noGrp="1" noChangeArrowheads="1"/>
          </p:cNvSpPr>
          <p:nvPr>
            <p:ph type="title"/>
          </p:nvPr>
        </p:nvSpPr>
        <p:spPr/>
        <p:txBody>
          <a:bodyPr/>
          <a:lstStyle/>
          <a:p>
            <a:r>
              <a:rPr lang="zh-CN" altLang="en-US">
                <a:solidFill>
                  <a:srgbClr val="006666"/>
                </a:solidFill>
              </a:rPr>
              <a:t>隐写术和数字水印历史</a:t>
            </a:r>
            <a:br>
              <a:rPr lang="en-US" altLang="zh-CN">
                <a:solidFill>
                  <a:srgbClr val="006666"/>
                </a:solidFill>
              </a:rPr>
            </a:br>
            <a:r>
              <a:rPr lang="en-US" altLang="zh-CN">
                <a:solidFill>
                  <a:srgbClr val="006666"/>
                </a:solidFill>
              </a:rPr>
              <a:t>               ——</a:t>
            </a:r>
            <a:r>
              <a:rPr lang="zh-CN" altLang="en-US"/>
              <a:t>艺术作品中的隐写术</a:t>
            </a:r>
            <a:endParaRPr lang="zh-CN" altLang="en-US"/>
          </a:p>
        </p:txBody>
      </p:sp>
      <p:sp>
        <p:nvSpPr>
          <p:cNvPr id="40963" name="Rectangle 3"/>
          <p:cNvSpPr>
            <a:spLocks noGrp="1" noChangeArrowheads="1"/>
          </p:cNvSpPr>
          <p:nvPr>
            <p:ph type="body" idx="1"/>
          </p:nvPr>
        </p:nvSpPr>
        <p:spPr/>
        <p:txBody>
          <a:bodyPr/>
          <a:lstStyle/>
          <a:p>
            <a:pPr>
              <a:lnSpc>
                <a:spcPct val="90000"/>
              </a:lnSpc>
            </a:pPr>
            <a:r>
              <a:rPr lang="zh-CN" altLang="en-US" sz="2800"/>
              <a:t>在艺术作品中的隐写术</a:t>
            </a:r>
            <a:endParaRPr lang="zh-CN" altLang="en-US" sz="2800"/>
          </a:p>
          <a:p>
            <a:pPr lvl="1">
              <a:lnSpc>
                <a:spcPct val="90000"/>
              </a:lnSpc>
            </a:pPr>
            <a:r>
              <a:rPr lang="zh-CN" altLang="en-US" sz="2400"/>
              <a:t>在一些变形夸张的绘画作品中，从正面看是一种景象，侧面看又是另一种景象，这其中就可以隐含作者的一些政治主张或异教思想</a:t>
            </a:r>
            <a:endParaRPr lang="zh-CN" altLang="en-US" sz="2400"/>
          </a:p>
        </p:txBody>
      </p:sp>
      <p:sp>
        <p:nvSpPr>
          <p:cNvPr id="51205"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BAE544C8-8F7E-4C85-B1EA-82AAF173C53F}"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51206"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pic>
        <p:nvPicPr>
          <p:cNvPr id="7" name="图片 2" descr="10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88" y="3735388"/>
            <a:ext cx="2419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2" descr="http://hiphotos.baidu.com/zbcdj2008/pic/item/6bab42ca85b8edbac81768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75" y="3549650"/>
            <a:ext cx="5740400" cy="283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 calcmode="lin" valueType="num">
                                      <p:cBhvr additive="base">
                                        <p:cTn id="7" dur="500" fill="hold"/>
                                        <p:tgtEl>
                                          <p:spTgt spid="40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63">
                                            <p:txEl>
                                              <p:pRg st="1" end="1"/>
                                            </p:txEl>
                                          </p:spTgt>
                                        </p:tgtEl>
                                        <p:attrNameLst>
                                          <p:attrName>style.visibility</p:attrName>
                                        </p:attrNameLst>
                                      </p:cBhvr>
                                      <p:to>
                                        <p:strVal val="visible"/>
                                      </p:to>
                                    </p:set>
                                    <p:anim calcmode="lin" valueType="num">
                                      <p:cBhvr additive="base">
                                        <p:cTn id="13" dur="5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p:cNvSpPr>
            <a:spLocks noGrp="1"/>
          </p:cNvSpPr>
          <p:nvPr>
            <p:ph idx="1"/>
          </p:nvPr>
        </p:nvSpPr>
        <p:spPr/>
        <p:txBody>
          <a:bodyPr/>
          <a:lstStyle/>
          <a:p>
            <a:endParaRPr lang="zh-CN" altLang="en-US"/>
          </a:p>
        </p:txBody>
      </p:sp>
      <p:sp>
        <p:nvSpPr>
          <p:cNvPr id="53251"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8FED995C-4B37-485E-967E-5DE0F147634C}"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53252"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53253"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C3374D38-6FA5-437D-A060-F443B5D540BE}" type="slidenum">
              <a:rPr lang="en-US" altLang="zh-CN" sz="1200" smtClean="0">
                <a:latin typeface="Tahoma" panose="020B0604030504040204" pitchFamily="34" charset="0"/>
              </a:rPr>
            </a:fld>
            <a:endParaRPr lang="en-US" altLang="zh-CN" sz="1200">
              <a:latin typeface="Tahoma" panose="020B0604030504040204" pitchFamily="34" charset="0"/>
            </a:endParaRPr>
          </a:p>
        </p:txBody>
      </p:sp>
      <p:pic>
        <p:nvPicPr>
          <p:cNvPr id="53254"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60350" y="1730375"/>
            <a:ext cx="8683625" cy="47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Rectangle 2"/>
          <p:cNvSpPr>
            <a:spLocks noGrp="1" noChangeArrowheads="1"/>
          </p:cNvSpPr>
          <p:nvPr>
            <p:ph type="title"/>
          </p:nvPr>
        </p:nvSpPr>
        <p:spPr/>
        <p:txBody>
          <a:bodyPr/>
          <a:lstStyle/>
          <a:p>
            <a:r>
              <a:rPr lang="zh-CN" altLang="en-US">
                <a:solidFill>
                  <a:srgbClr val="006666"/>
                </a:solidFill>
              </a:rPr>
              <a:t>隐写术和数字水印历史</a:t>
            </a:r>
            <a:br>
              <a:rPr lang="en-US" altLang="zh-CN">
                <a:solidFill>
                  <a:srgbClr val="006666"/>
                </a:solidFill>
              </a:rPr>
            </a:br>
            <a:r>
              <a:rPr lang="en-US" altLang="zh-CN">
                <a:solidFill>
                  <a:srgbClr val="006666"/>
                </a:solidFill>
              </a:rPr>
              <a:t>               ——</a:t>
            </a:r>
            <a:r>
              <a:rPr lang="zh-CN" altLang="en-US"/>
              <a:t>艺术作品中的隐写术</a:t>
            </a:r>
            <a:endParaRPr lang="zh-CN" altLang="en-US"/>
          </a:p>
        </p:txBody>
      </p:sp>
    </p:spTree>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55299"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640BADF-4516-4EB8-A95C-46409242ED1C}"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55300" name="Rectangle 2"/>
          <p:cNvSpPr>
            <a:spLocks noGrp="1" noChangeArrowheads="1"/>
          </p:cNvSpPr>
          <p:nvPr>
            <p:ph type="title"/>
          </p:nvPr>
        </p:nvSpPr>
        <p:spPr/>
        <p:txBody>
          <a:bodyPr/>
          <a:lstStyle/>
          <a:p>
            <a:pPr eaLnBrk="1" hangingPunct="1"/>
            <a:r>
              <a:rPr lang="zh-CN" altLang="en-US" sz="3200">
                <a:solidFill>
                  <a:srgbClr val="006666"/>
                </a:solidFill>
              </a:rPr>
              <a:t>隐写术和数字水印历史</a:t>
            </a:r>
            <a:br>
              <a:rPr lang="en-US" altLang="zh-CN" sz="3200">
                <a:solidFill>
                  <a:srgbClr val="006666"/>
                </a:solidFill>
              </a:rPr>
            </a:br>
            <a:r>
              <a:rPr lang="en-US" altLang="zh-CN" sz="3200">
                <a:solidFill>
                  <a:srgbClr val="006666"/>
                </a:solidFill>
              </a:rPr>
              <a:t>                    ——</a:t>
            </a:r>
            <a:r>
              <a:rPr lang="zh-CN" altLang="en-US" sz="3200">
                <a:solidFill>
                  <a:srgbClr val="006666"/>
                </a:solidFill>
              </a:rPr>
              <a:t>版权保护型技术</a:t>
            </a:r>
            <a:endParaRPr lang="zh-CN" altLang="en-US" sz="4000"/>
          </a:p>
        </p:txBody>
      </p:sp>
      <p:sp>
        <p:nvSpPr>
          <p:cNvPr id="20485"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dirty="0"/>
              <a:t>核对校验图 （作品的摘要）</a:t>
            </a:r>
            <a:endParaRPr lang="zh-CN" altLang="en-US" dirty="0"/>
          </a:p>
          <a:p>
            <a:pPr lvl="1" eaLnBrk="1" hangingPunct="1">
              <a:lnSpc>
                <a:spcPct val="150000"/>
              </a:lnSpc>
            </a:pPr>
            <a:r>
              <a:rPr lang="en-US" altLang="zh-CN" sz="2000" dirty="0"/>
              <a:t>Lorrain(1600-1682)</a:t>
            </a:r>
            <a:r>
              <a:rPr lang="zh-CN" altLang="en-US" sz="2000" dirty="0"/>
              <a:t>是</a:t>
            </a:r>
            <a:r>
              <a:rPr lang="en-US" altLang="zh-CN" sz="2000" dirty="0"/>
              <a:t>17</a:t>
            </a:r>
            <a:r>
              <a:rPr lang="zh-CN" altLang="en-US" sz="2000" dirty="0"/>
              <a:t>世纪一个很有名的风景画家，当时出现了很多对他的画的模仿和冒充，由于当时还没有相关的版权保护的法律，他就使用了一种方法来保护他的画的版权</a:t>
            </a:r>
            <a:endParaRPr lang="zh-CN" altLang="en-US" sz="2000" dirty="0"/>
          </a:p>
          <a:p>
            <a:pPr lvl="1" eaLnBrk="1" hangingPunct="1">
              <a:lnSpc>
                <a:spcPct val="150000"/>
              </a:lnSpc>
            </a:pPr>
            <a:r>
              <a:rPr lang="zh-CN" altLang="en-US" sz="2000" dirty="0"/>
              <a:t>他自己创作了一本称为</a:t>
            </a:r>
            <a:r>
              <a:rPr lang="en-US" altLang="zh-CN" sz="2000" dirty="0"/>
              <a:t>《Liber </a:t>
            </a:r>
            <a:r>
              <a:rPr lang="en-US" altLang="zh-CN" sz="2000" dirty="0" err="1"/>
              <a:t>Veritatis</a:t>
            </a:r>
            <a:r>
              <a:rPr lang="en-US" altLang="zh-CN" sz="2000" dirty="0"/>
              <a:t>》</a:t>
            </a:r>
            <a:r>
              <a:rPr lang="zh-CN" altLang="en-US" sz="2000" dirty="0"/>
              <a:t>的书，这是一本写生形式的素描集。他创作这本书的目的是为了保护自己的画免遭伪造。一个细心的观察者根据这本书仔细对照后就能判定一幅给定的油画是不是赝品</a:t>
            </a:r>
            <a:endParaRPr lang="en-US" altLang="zh-CN" sz="2000" b="1" dirty="0"/>
          </a:p>
        </p:txBody>
      </p:sp>
      <p:sp>
        <p:nvSpPr>
          <p:cNvPr id="55302"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A0160FF-B362-4ED0-8DF7-18EC2343CAB5}"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227763" y="95250"/>
            <a:ext cx="28575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5">
                                            <p:txEl>
                                              <p:pRg st="0" end="0"/>
                                            </p:txEl>
                                          </p:spTgt>
                                        </p:tgtEl>
                                        <p:attrNameLst>
                                          <p:attrName>style.visibility</p:attrName>
                                        </p:attrNameLst>
                                      </p:cBhvr>
                                      <p:to>
                                        <p:strVal val="visible"/>
                                      </p:to>
                                    </p:set>
                                    <p:anim calcmode="lin" valueType="num">
                                      <p:cBhvr additive="base">
                                        <p:cTn id="7" dur="500" fill="hold"/>
                                        <p:tgtEl>
                                          <p:spTgt spid="2048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485">
                                            <p:txEl>
                                              <p:pRg st="1" end="1"/>
                                            </p:txEl>
                                          </p:spTgt>
                                        </p:tgtEl>
                                        <p:attrNameLst>
                                          <p:attrName>style.visibility</p:attrName>
                                        </p:attrNameLst>
                                      </p:cBhvr>
                                      <p:to>
                                        <p:strVal val="visible"/>
                                      </p:to>
                                    </p:set>
                                    <p:animEffect transition="in" filter="fade">
                                      <p:cBhvr>
                                        <p:cTn id="13" dur="500"/>
                                        <p:tgtEl>
                                          <p:spTgt spid="2048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485">
                                            <p:txEl>
                                              <p:pRg st="2" end="2"/>
                                            </p:txEl>
                                          </p:spTgt>
                                        </p:tgtEl>
                                        <p:attrNameLst>
                                          <p:attrName>style.visibility</p:attrName>
                                        </p:attrNameLst>
                                      </p:cBhvr>
                                      <p:to>
                                        <p:strVal val="visible"/>
                                      </p:to>
                                    </p:set>
                                    <p:animEffect transition="in" filter="fade">
                                      <p:cBhvr>
                                        <p:cTn id="18" dur="500"/>
                                        <p:tgtEl>
                                          <p:spTgt spid="2048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413B016-5019-4323-8BD0-3214EECD89B9}"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46083" name="Rectangle 3"/>
          <p:cNvSpPr>
            <a:spLocks noGrp="1" noChangeArrowheads="1"/>
          </p:cNvSpPr>
          <p:nvPr>
            <p:ph type="body" idx="1"/>
          </p:nvPr>
        </p:nvSpPr>
        <p:spPr/>
        <p:txBody>
          <a:bodyPr/>
          <a:lstStyle/>
          <a:p>
            <a:r>
              <a:rPr lang="zh-CN" altLang="en-US" dirty="0"/>
              <a:t>纸张中的水印</a:t>
            </a:r>
            <a:endParaRPr lang="en-US" altLang="zh-CN" dirty="0"/>
          </a:p>
          <a:p>
            <a:pPr lvl="1"/>
            <a:r>
              <a:rPr lang="zh-CN" altLang="en-US" dirty="0"/>
              <a:t>水印是从特定角度观察时才显现的纸张上的图案，主要用于防伪。</a:t>
            </a:r>
            <a:endParaRPr lang="en-US" altLang="zh-CN" dirty="0"/>
          </a:p>
          <a:p>
            <a:pPr lvl="1"/>
            <a:r>
              <a:rPr lang="zh-CN" altLang="en-US" dirty="0"/>
              <a:t>在造纸过程中，使用模具改变纸浆密度而形成的图案，称为水印。因为印记是在纸浆还在水中时制作的，故而称为水印。</a:t>
            </a:r>
            <a:endParaRPr lang="en-US" altLang="zh-CN" dirty="0"/>
          </a:p>
        </p:txBody>
      </p:sp>
      <p:sp>
        <p:nvSpPr>
          <p:cNvPr id="57348"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1E0662EA-5EC6-4C89-9A48-37D77F9913B5}"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57349"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57350" name="Rectangle 2"/>
          <p:cNvSpPr>
            <a:spLocks noGrp="1" noChangeArrowheads="1"/>
          </p:cNvSpPr>
          <p:nvPr>
            <p:ph type="title"/>
          </p:nvPr>
        </p:nvSpPr>
        <p:spPr/>
        <p:txBody>
          <a:bodyPr/>
          <a:lstStyle/>
          <a:p>
            <a:pPr eaLnBrk="1" hangingPunct="1"/>
            <a:r>
              <a:rPr lang="zh-CN" altLang="en-US" sz="3200">
                <a:solidFill>
                  <a:srgbClr val="006666"/>
                </a:solidFill>
              </a:rPr>
              <a:t>隐写术和数字水印历史</a:t>
            </a:r>
            <a:br>
              <a:rPr lang="en-US" altLang="zh-CN" sz="3200">
                <a:solidFill>
                  <a:srgbClr val="006666"/>
                </a:solidFill>
              </a:rPr>
            </a:br>
            <a:r>
              <a:rPr lang="en-US" altLang="zh-CN" sz="3200">
                <a:solidFill>
                  <a:srgbClr val="006666"/>
                </a:solidFill>
              </a:rPr>
              <a:t>                    ——</a:t>
            </a:r>
            <a:r>
              <a:rPr lang="zh-CN" altLang="en-US" sz="3200">
                <a:solidFill>
                  <a:srgbClr val="006666"/>
                </a:solidFill>
              </a:rPr>
              <a:t>版权保护型技术</a:t>
            </a:r>
            <a:endParaRPr lang="zh-CN" altLang="en-US" sz="400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anim calcmode="lin" valueType="num">
                                      <p:cBhvr additive="base">
                                        <p:cTn id="11" dur="5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60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anim calcmode="lin" valueType="num">
                                      <p:cBhvr additive="base">
                                        <p:cTn id="15" dur="5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08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413B016-5019-4323-8BD0-3214EECD89B9}"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46083" name="Rectangle 3"/>
          <p:cNvSpPr>
            <a:spLocks noGrp="1" noChangeArrowheads="1"/>
          </p:cNvSpPr>
          <p:nvPr>
            <p:ph type="body" idx="1"/>
          </p:nvPr>
        </p:nvSpPr>
        <p:spPr/>
        <p:txBody>
          <a:bodyPr/>
          <a:lstStyle/>
          <a:p>
            <a:pPr lvl="1"/>
            <a:endParaRPr lang="en-US" altLang="zh-CN" dirty="0"/>
          </a:p>
          <a:p>
            <a:pPr lvl="1"/>
            <a:endParaRPr lang="zh-CN" altLang="en-US" dirty="0"/>
          </a:p>
        </p:txBody>
      </p:sp>
      <p:sp>
        <p:nvSpPr>
          <p:cNvPr id="57348"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1E0662EA-5EC6-4C89-9A48-37D77F9913B5}"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57349"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57350" name="Rectangle 2"/>
          <p:cNvSpPr>
            <a:spLocks noGrp="1" noChangeArrowheads="1"/>
          </p:cNvSpPr>
          <p:nvPr>
            <p:ph type="title"/>
          </p:nvPr>
        </p:nvSpPr>
        <p:spPr/>
        <p:txBody>
          <a:bodyPr/>
          <a:lstStyle/>
          <a:p>
            <a:pPr eaLnBrk="1" hangingPunct="1"/>
            <a:r>
              <a:rPr lang="zh-CN" altLang="en-US" sz="3200">
                <a:solidFill>
                  <a:srgbClr val="006666"/>
                </a:solidFill>
              </a:rPr>
              <a:t>隐写术和数字水印历史</a:t>
            </a:r>
            <a:br>
              <a:rPr lang="en-US" altLang="zh-CN" sz="3200">
                <a:solidFill>
                  <a:srgbClr val="006666"/>
                </a:solidFill>
              </a:rPr>
            </a:br>
            <a:r>
              <a:rPr lang="en-US" altLang="zh-CN" sz="3200">
                <a:solidFill>
                  <a:srgbClr val="006666"/>
                </a:solidFill>
              </a:rPr>
              <a:t>                    ——</a:t>
            </a:r>
            <a:r>
              <a:rPr lang="zh-CN" altLang="en-US" sz="3200">
                <a:solidFill>
                  <a:srgbClr val="006666"/>
                </a:solidFill>
              </a:rPr>
              <a:t>版权保护型技术</a:t>
            </a:r>
            <a:endParaRPr lang="zh-CN" altLang="en-US" sz="4000"/>
          </a:p>
        </p:txBody>
      </p:sp>
      <p:pic>
        <p:nvPicPr>
          <p:cNvPr id="9" name="图片 8"/>
          <p:cNvPicPr>
            <a:picLocks noChangeAspect="1"/>
          </p:cNvPicPr>
          <p:nvPr/>
        </p:nvPicPr>
        <p:blipFill>
          <a:blip r:embed="rId1"/>
          <a:stretch>
            <a:fillRect/>
          </a:stretch>
        </p:blipFill>
        <p:spPr>
          <a:xfrm>
            <a:off x="3923928" y="1628800"/>
            <a:ext cx="4415582" cy="4698719"/>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395536" y="2420888"/>
            <a:ext cx="3240360" cy="2677656"/>
          </a:xfrm>
          <a:prstGeom prst="rect">
            <a:avLst/>
          </a:prstGeom>
          <a:noFill/>
        </p:spPr>
        <p:txBody>
          <a:bodyPr wrap="square" rtlCol="0">
            <a:spAutoFit/>
          </a:bodyPr>
          <a:lstStyle/>
          <a:p>
            <a:r>
              <a:rPr lang="zh-CN" altLang="en-US" dirty="0"/>
              <a:t>      随着技术的进展，人们可以在纸张中加入水印。一些高级酒店成为首批使用者之一。这些酒店会提含有酒店标识的信签纸，彰显酒店的服务和档次。</a:t>
            </a:r>
            <a:endParaRPr lang="zh-CN" altLang="en-US" dirty="0"/>
          </a:p>
        </p:txBody>
      </p:sp>
    </p:spTree>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pPr eaLnBrk="1" hangingPunct="1"/>
            <a:r>
              <a:rPr lang="zh-CN" altLang="en-US" sz="3200" dirty="0">
                <a:solidFill>
                  <a:srgbClr val="006666"/>
                </a:solidFill>
              </a:rPr>
              <a:t>隐写术和数字水印历史</a:t>
            </a:r>
            <a:br>
              <a:rPr lang="en-US" altLang="zh-CN" sz="3200" dirty="0">
                <a:solidFill>
                  <a:srgbClr val="006666"/>
                </a:solidFill>
              </a:rPr>
            </a:br>
            <a:r>
              <a:rPr lang="en-US" altLang="zh-CN" sz="3200" dirty="0">
                <a:solidFill>
                  <a:srgbClr val="006666"/>
                </a:solidFill>
              </a:rPr>
              <a:t>                    ——</a:t>
            </a:r>
            <a:r>
              <a:rPr lang="zh-CN" altLang="en-US" sz="3200" dirty="0">
                <a:solidFill>
                  <a:srgbClr val="006666"/>
                </a:solidFill>
              </a:rPr>
              <a:t>版权保护型技术</a:t>
            </a:r>
            <a:endParaRPr lang="zh-CN" altLang="en-US" sz="4000" dirty="0"/>
          </a:p>
        </p:txBody>
      </p:sp>
      <p:sp>
        <p:nvSpPr>
          <p:cNvPr id="46083" name="Rectangle 3"/>
          <p:cNvSpPr>
            <a:spLocks noGrp="1" noChangeArrowheads="1"/>
          </p:cNvSpPr>
          <p:nvPr>
            <p:ph idx="1"/>
          </p:nvPr>
        </p:nvSpPr>
        <p:spPr/>
        <p:txBody>
          <a:bodyPr/>
          <a:lstStyle/>
          <a:p>
            <a:pPr lvl="1"/>
            <a:r>
              <a:rPr lang="zh-CN" altLang="en-US" dirty="0"/>
              <a:t>纸币中的水印</a:t>
            </a:r>
            <a:endParaRPr lang="en-US" altLang="zh-CN" dirty="0"/>
          </a:p>
          <a:p>
            <a:pPr lvl="2"/>
            <a:r>
              <a:rPr lang="zh-CN" altLang="en-US" dirty="0"/>
              <a:t>演示，纸币中的“秘密”</a:t>
            </a:r>
            <a:endParaRPr lang="zh-CN" altLang="en-US" dirty="0"/>
          </a:p>
        </p:txBody>
      </p:sp>
      <p:sp>
        <p:nvSpPr>
          <p:cNvPr id="57348" name="日期占位符 1"/>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1E0662EA-5EC6-4C89-9A48-37D77F9913B5}"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57349"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5734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413B016-5019-4323-8BD0-3214EECD89B9}" type="slidenum">
              <a:rPr lang="en-US" altLang="zh-CN" sz="1200" smtClean="0">
                <a:latin typeface="Tahoma" panose="020B0604030504040204" pitchFamily="34" charset="0"/>
              </a:rPr>
            </a:fld>
            <a:endParaRPr lang="en-US" altLang="zh-CN" sz="1200">
              <a:latin typeface="Tahoma" panose="020B0604030504040204" pitchFamily="34" charset="0"/>
            </a:endParaRPr>
          </a:p>
        </p:txBody>
      </p:sp>
      <p:pic>
        <p:nvPicPr>
          <p:cNvPr id="8" name="图片 7"/>
          <p:cNvPicPr>
            <a:picLocks noChangeAspect="1"/>
          </p:cNvPicPr>
          <p:nvPr/>
        </p:nvPicPr>
        <p:blipFill>
          <a:blip r:embed="rId1"/>
          <a:stretch>
            <a:fillRect/>
          </a:stretch>
        </p:blipFill>
        <p:spPr>
          <a:xfrm>
            <a:off x="35497" y="2885188"/>
            <a:ext cx="6912768" cy="3568147"/>
          </a:xfrm>
          <a:prstGeom prst="rect">
            <a:avLst/>
          </a:prstGeom>
        </p:spPr>
      </p:pic>
      <p:pic>
        <p:nvPicPr>
          <p:cNvPr id="4" name="图片 3"/>
          <p:cNvPicPr>
            <a:picLocks noChangeAspect="1"/>
          </p:cNvPicPr>
          <p:nvPr/>
        </p:nvPicPr>
        <p:blipFill>
          <a:blip r:embed="rId2"/>
          <a:stretch>
            <a:fillRect/>
          </a:stretch>
        </p:blipFill>
        <p:spPr>
          <a:xfrm>
            <a:off x="6096888" y="3399437"/>
            <a:ext cx="2651576" cy="2695769"/>
          </a:xfrm>
          <a:prstGeom prst="rect">
            <a:avLst/>
          </a:prstGeom>
          <a:ln>
            <a:noFill/>
          </a:ln>
          <a:effectLst>
            <a:outerShdw blurRad="292100" dist="139700" dir="2700000" algn="tl" rotWithShape="0">
              <a:srgbClr val="333333">
                <a:alpha val="65000"/>
              </a:srgbClr>
            </a:outerShdw>
          </a:effectLst>
        </p:spPr>
      </p:pic>
      <p:sp>
        <p:nvSpPr>
          <p:cNvPr id="5" name="圆角矩形标注 4"/>
          <p:cNvSpPr/>
          <p:nvPr/>
        </p:nvSpPr>
        <p:spPr bwMode="auto">
          <a:xfrm>
            <a:off x="4470202" y="1283461"/>
            <a:ext cx="4638302" cy="1601727"/>
          </a:xfrm>
          <a:prstGeom prst="wedgeRoundRectCallout">
            <a:avLst>
              <a:gd name="adj1" fmla="val -57886"/>
              <a:gd name="adj2" fmla="val 35044"/>
              <a:gd name="adj3" fmla="val 16667"/>
            </a:avLst>
          </a:prstGeom>
          <a:ln>
            <a:headEnd type="none" w="sm" len="sm"/>
            <a:tailEnd type="none" w="sm" len="sm"/>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eaLnBrk="1" hangingPunct="1"/>
            <a:r>
              <a:rPr kumimoji="0" lang="zh-CN" altLang="en-US" sz="1800" dirty="0">
                <a:solidFill>
                  <a:schemeClr val="tx1"/>
                </a:solidFill>
                <a:latin typeface="Verdana" panose="020B0604030504040204" pitchFamily="34" charset="0"/>
                <a:ea typeface="宋体" panose="02010600030101010101" pitchFamily="2" charset="-122"/>
              </a:rPr>
              <a:t>固定头像水印：</a:t>
            </a:r>
            <a:endParaRPr kumimoji="0" lang="en-US" altLang="zh-CN" sz="1800" dirty="0">
              <a:solidFill>
                <a:schemeClr val="tx1"/>
              </a:solidFill>
              <a:latin typeface="Verdana" panose="020B0604030504040204" pitchFamily="34" charset="0"/>
              <a:ea typeface="宋体" panose="02010600030101010101" pitchFamily="2" charset="-122"/>
            </a:endParaRPr>
          </a:p>
          <a:p>
            <a:pPr eaLnBrk="1" hangingPunct="1"/>
            <a:endParaRPr kumimoji="0" lang="en-US" altLang="zh-CN" sz="1800" dirty="0">
              <a:solidFill>
                <a:schemeClr val="tx1"/>
              </a:solidFill>
              <a:latin typeface="Verdana" panose="020B0604030504040204" pitchFamily="34" charset="0"/>
              <a:ea typeface="宋体" panose="02010600030101010101" pitchFamily="2" charset="-122"/>
            </a:endParaRPr>
          </a:p>
          <a:p>
            <a:pPr eaLnBrk="1" hangingPunct="1"/>
            <a:r>
              <a:rPr kumimoji="0" lang="zh-CN" altLang="en-US" sz="1800" dirty="0">
                <a:solidFill>
                  <a:schemeClr val="tx1"/>
                </a:solidFill>
                <a:latin typeface="Verdana" panose="020B0604030504040204" pitchFamily="34" charset="0"/>
                <a:ea typeface="宋体" panose="02010600030101010101" pitchFamily="2" charset="-122"/>
              </a:rPr>
              <a:t>位于票面正面左侧空白处，迎光透视，可见与主景图像相同、立体感很强的毛泽东头像水印。</a:t>
            </a:r>
            <a:endParaRPr kumimoji="0" lang="zh-CN" altLang="en-US" sz="18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p:txBody>
      </p:sp>
      <p:sp>
        <p:nvSpPr>
          <p:cNvPr id="11" name="椭圆 10"/>
          <p:cNvSpPr/>
          <p:nvPr/>
        </p:nvSpPr>
        <p:spPr bwMode="auto">
          <a:xfrm>
            <a:off x="323528" y="4293096"/>
            <a:ext cx="1440160" cy="1152128"/>
          </a:xfrm>
          <a:prstGeom prst="ellipse">
            <a:avLst/>
          </a:prstGeom>
          <a:noFill/>
          <a:ln w="12700" cap="flat" cmpd="sng" algn="ctr">
            <a:solidFill>
              <a:schemeClr val="tx1"/>
            </a:solidFill>
            <a:prstDash val="dash"/>
            <a:round/>
            <a:headEnd type="none" w="sm" len="sm"/>
            <a:tailEnd type="none" w="sm" len="sm"/>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Tree>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pPr eaLnBrk="1" hangingPunct="1"/>
            <a:r>
              <a:rPr lang="zh-CN" altLang="en-US" sz="3200" dirty="0">
                <a:solidFill>
                  <a:srgbClr val="006666"/>
                </a:solidFill>
              </a:rPr>
              <a:t>隐写术和数字水印历史</a:t>
            </a:r>
            <a:br>
              <a:rPr lang="en-US" altLang="zh-CN" sz="3200" dirty="0">
                <a:solidFill>
                  <a:srgbClr val="006666"/>
                </a:solidFill>
              </a:rPr>
            </a:br>
            <a:r>
              <a:rPr lang="en-US" altLang="zh-CN" sz="3200" dirty="0">
                <a:solidFill>
                  <a:srgbClr val="006666"/>
                </a:solidFill>
              </a:rPr>
              <a:t>                    ——</a:t>
            </a:r>
            <a:r>
              <a:rPr lang="zh-CN" altLang="en-US" sz="3200" dirty="0">
                <a:solidFill>
                  <a:srgbClr val="006666"/>
                </a:solidFill>
              </a:rPr>
              <a:t>版权保护型技术</a:t>
            </a:r>
            <a:endParaRPr lang="zh-CN" altLang="en-US" sz="4000" dirty="0"/>
          </a:p>
        </p:txBody>
      </p:sp>
      <p:sp>
        <p:nvSpPr>
          <p:cNvPr id="46083" name="Rectangle 3"/>
          <p:cNvSpPr>
            <a:spLocks noGrp="1" noChangeArrowheads="1"/>
          </p:cNvSpPr>
          <p:nvPr>
            <p:ph idx="1"/>
          </p:nvPr>
        </p:nvSpPr>
        <p:spPr/>
        <p:txBody>
          <a:bodyPr/>
          <a:lstStyle/>
          <a:p>
            <a:pPr lvl="1"/>
            <a:r>
              <a:rPr lang="zh-CN" altLang="en-US" dirty="0"/>
              <a:t>纸币中的水印</a:t>
            </a:r>
            <a:endParaRPr lang="en-US" altLang="zh-CN" dirty="0"/>
          </a:p>
          <a:p>
            <a:pPr lvl="2"/>
            <a:r>
              <a:rPr lang="zh-CN" altLang="en-US" dirty="0"/>
              <a:t>演示，纸币中的“秘密”</a:t>
            </a:r>
            <a:endParaRPr lang="zh-CN" altLang="en-US" dirty="0"/>
          </a:p>
        </p:txBody>
      </p:sp>
      <p:sp>
        <p:nvSpPr>
          <p:cNvPr id="57348" name="日期占位符 1"/>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1E0662EA-5EC6-4C89-9A48-37D77F9913B5}"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57349"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5734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413B016-5019-4323-8BD0-3214EECD89B9}" type="slidenum">
              <a:rPr lang="en-US" altLang="zh-CN" sz="1200" smtClean="0">
                <a:latin typeface="Tahoma" panose="020B0604030504040204" pitchFamily="34" charset="0"/>
              </a:rPr>
            </a:fld>
            <a:endParaRPr lang="en-US" altLang="zh-CN" sz="1200">
              <a:latin typeface="Tahoma" panose="020B0604030504040204" pitchFamily="34" charset="0"/>
            </a:endParaRPr>
          </a:p>
        </p:txBody>
      </p:sp>
      <p:pic>
        <p:nvPicPr>
          <p:cNvPr id="8" name="图片 7"/>
          <p:cNvPicPr>
            <a:picLocks noChangeAspect="1"/>
          </p:cNvPicPr>
          <p:nvPr/>
        </p:nvPicPr>
        <p:blipFill>
          <a:blip r:embed="rId1"/>
          <a:stretch>
            <a:fillRect/>
          </a:stretch>
        </p:blipFill>
        <p:spPr>
          <a:xfrm>
            <a:off x="179513" y="3163444"/>
            <a:ext cx="6373688" cy="3289892"/>
          </a:xfrm>
          <a:prstGeom prst="rect">
            <a:avLst/>
          </a:prstGeom>
        </p:spPr>
      </p:pic>
      <p:pic>
        <p:nvPicPr>
          <p:cNvPr id="7" name="图片 6"/>
          <p:cNvPicPr>
            <a:picLocks noChangeAspect="1"/>
          </p:cNvPicPr>
          <p:nvPr/>
        </p:nvPicPr>
        <p:blipFill>
          <a:blip r:embed="rId2"/>
          <a:stretch>
            <a:fillRect/>
          </a:stretch>
        </p:blipFill>
        <p:spPr>
          <a:xfrm>
            <a:off x="6128770" y="3683568"/>
            <a:ext cx="2285714" cy="2238095"/>
          </a:xfrm>
          <a:prstGeom prst="rect">
            <a:avLst/>
          </a:prstGeom>
          <a:ln>
            <a:noFill/>
          </a:ln>
          <a:effectLst>
            <a:outerShdw blurRad="292100" dist="139700" dir="2700000" algn="tl" rotWithShape="0">
              <a:srgbClr val="333333">
                <a:alpha val="65000"/>
              </a:srgbClr>
            </a:outerShdw>
          </a:effectLst>
        </p:spPr>
      </p:pic>
      <p:sp>
        <p:nvSpPr>
          <p:cNvPr id="13" name="圆角矩形标注 12"/>
          <p:cNvSpPr/>
          <p:nvPr/>
        </p:nvSpPr>
        <p:spPr bwMode="auto">
          <a:xfrm>
            <a:off x="4139953" y="1751012"/>
            <a:ext cx="4680520" cy="1421233"/>
          </a:xfrm>
          <a:prstGeom prst="wedgeRoundRectCallout">
            <a:avLst>
              <a:gd name="adj1" fmla="val 4533"/>
              <a:gd name="adj2" fmla="val 57354"/>
              <a:gd name="adj3" fmla="val 16667"/>
            </a:avLst>
          </a:prstGeom>
          <a:ln>
            <a:headEnd type="none" w="sm" len="sm"/>
            <a:tailEnd type="none" w="sm" len="sm"/>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eaLnBrk="1" hangingPunct="1"/>
            <a:r>
              <a:rPr kumimoji="0" lang="zh-CN" altLang="en-US" sz="1800" dirty="0">
                <a:solidFill>
                  <a:schemeClr val="tx1"/>
                </a:solidFill>
                <a:latin typeface="Verdana" panose="020B0604030504040204" pitchFamily="34" charset="0"/>
                <a:ea typeface="宋体" panose="02010600030101010101" pitchFamily="2" charset="-122"/>
              </a:rPr>
              <a:t>白水印：</a:t>
            </a:r>
            <a:endParaRPr kumimoji="0" lang="en-US" altLang="zh-CN" sz="1800" dirty="0">
              <a:solidFill>
                <a:schemeClr val="tx1"/>
              </a:solidFill>
              <a:latin typeface="Verdana" panose="020B0604030504040204" pitchFamily="34" charset="0"/>
              <a:ea typeface="宋体" panose="02010600030101010101" pitchFamily="2" charset="-122"/>
            </a:endParaRPr>
          </a:p>
          <a:p>
            <a:pPr eaLnBrk="1" hangingPunct="1"/>
            <a:endParaRPr kumimoji="0" lang="en-US" altLang="zh-CN" sz="1800" dirty="0">
              <a:solidFill>
                <a:schemeClr val="tx1"/>
              </a:solidFill>
              <a:latin typeface="Verdana" panose="020B0604030504040204" pitchFamily="34" charset="0"/>
              <a:ea typeface="宋体" panose="02010600030101010101" pitchFamily="2" charset="-122"/>
            </a:endParaRPr>
          </a:p>
          <a:p>
            <a:pPr eaLnBrk="1" hangingPunct="1"/>
            <a:r>
              <a:rPr lang="zh-CN" altLang="en-US" sz="1800" dirty="0">
                <a:solidFill>
                  <a:schemeClr val="tx1"/>
                </a:solidFill>
                <a:latin typeface="Times New Roman" panose="02020603050405020304" pitchFamily="18" charset="0"/>
                <a:ea typeface="宋体" panose="02010600030101010101" pitchFamily="2" charset="-122"/>
              </a:rPr>
              <a:t>位于正面双色异形横号码下方，迎光透视，可以看到透光性很强的水印“</a:t>
            </a:r>
            <a:r>
              <a:rPr lang="en-US" altLang="zh-CN" sz="1800" dirty="0">
                <a:solidFill>
                  <a:schemeClr val="tx1"/>
                </a:solidFill>
                <a:latin typeface="Times New Roman" panose="02020603050405020304" pitchFamily="18" charset="0"/>
                <a:ea typeface="宋体" panose="02010600030101010101" pitchFamily="2" charset="-122"/>
              </a:rPr>
              <a:t>100”</a:t>
            </a:r>
            <a:r>
              <a:rPr lang="zh-CN" altLang="en-US" sz="1800" dirty="0">
                <a:solidFill>
                  <a:schemeClr val="tx1"/>
                </a:solidFill>
                <a:latin typeface="Times New Roman" panose="02020603050405020304" pitchFamily="18" charset="0"/>
                <a:ea typeface="宋体" panose="02010600030101010101" pitchFamily="2" charset="-122"/>
              </a:rPr>
              <a:t>字样。</a:t>
            </a:r>
            <a:endParaRPr lang="zh-CN" altLang="en-US" sz="1800" dirty="0">
              <a:solidFill>
                <a:schemeClr val="tx1"/>
              </a:solidFill>
              <a:latin typeface="Times New Roman" panose="02020603050405020304" pitchFamily="18" charset="0"/>
              <a:ea typeface="宋体" panose="02010600030101010101" pitchFamily="2" charset="-122"/>
            </a:endParaRPr>
          </a:p>
        </p:txBody>
      </p:sp>
      <p:sp>
        <p:nvSpPr>
          <p:cNvPr id="6" name="椭圆 5"/>
          <p:cNvSpPr/>
          <p:nvPr/>
        </p:nvSpPr>
        <p:spPr bwMode="auto">
          <a:xfrm>
            <a:off x="1187624" y="5733256"/>
            <a:ext cx="864096" cy="432048"/>
          </a:xfrm>
          <a:prstGeom prst="ellipse">
            <a:avLst/>
          </a:prstGeom>
          <a:noFill/>
          <a:ln w="12700" cap="flat" cmpd="sng" algn="ctr">
            <a:solidFill>
              <a:schemeClr val="tx1"/>
            </a:solidFill>
            <a:prstDash val="dash"/>
            <a:round/>
            <a:headEnd type="none" w="sm" len="sm"/>
            <a:tailEnd type="none" w="sm" len="sm"/>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Tree>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59395"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EEC76C4-E615-448A-BC37-669331D8F0D7}"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59396" name="Rectangle 2"/>
          <p:cNvSpPr>
            <a:spLocks noGrp="1" noChangeArrowheads="1"/>
          </p:cNvSpPr>
          <p:nvPr>
            <p:ph type="title"/>
          </p:nvPr>
        </p:nvSpPr>
        <p:spPr/>
        <p:txBody>
          <a:bodyPr/>
          <a:lstStyle/>
          <a:p>
            <a:pPr eaLnBrk="1" hangingPunct="1"/>
            <a:r>
              <a:rPr lang="zh-CN" altLang="en-US">
                <a:solidFill>
                  <a:srgbClr val="006666"/>
                </a:solidFill>
              </a:rPr>
              <a:t>隐写术和数字水印历史</a:t>
            </a:r>
            <a:r>
              <a:rPr lang="en-US" altLang="zh-CN"/>
              <a:t>——</a:t>
            </a:r>
            <a:r>
              <a:rPr lang="zh-CN" altLang="en-US"/>
              <a:t>小结</a:t>
            </a:r>
            <a:endParaRPr lang="zh-CN" altLang="en-US"/>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a:t>古典隐写术和水印技术</a:t>
            </a:r>
            <a:endParaRPr lang="zh-CN" altLang="en-US"/>
          </a:p>
          <a:p>
            <a:pPr lvl="1" eaLnBrk="1" hangingPunct="1">
              <a:lnSpc>
                <a:spcPct val="150000"/>
              </a:lnSpc>
            </a:pPr>
            <a:r>
              <a:rPr lang="zh-CN" altLang="en-US"/>
              <a:t>丰富想象力</a:t>
            </a:r>
            <a:endParaRPr lang="zh-CN" altLang="en-US"/>
          </a:p>
          <a:p>
            <a:pPr eaLnBrk="1" hangingPunct="1">
              <a:lnSpc>
                <a:spcPct val="150000"/>
              </a:lnSpc>
            </a:pPr>
            <a:r>
              <a:rPr lang="zh-CN" altLang="en-US"/>
              <a:t>现代隐写术和数字水印技术</a:t>
            </a:r>
            <a:endParaRPr lang="zh-CN" altLang="en-US"/>
          </a:p>
          <a:p>
            <a:pPr lvl="1" eaLnBrk="1" hangingPunct="1">
              <a:lnSpc>
                <a:spcPct val="150000"/>
              </a:lnSpc>
            </a:pPr>
            <a:r>
              <a:rPr lang="zh-CN" altLang="en-US"/>
              <a:t>数字信号处理、编码技术、统计分析</a:t>
            </a:r>
            <a:endParaRPr lang="zh-CN" altLang="en-US"/>
          </a:p>
          <a:p>
            <a:pPr lvl="1" eaLnBrk="1" hangingPunct="1">
              <a:lnSpc>
                <a:spcPct val="150000"/>
              </a:lnSpc>
            </a:pPr>
            <a:r>
              <a:rPr lang="zh-CN" altLang="en-US"/>
              <a:t>感知系统的冗余</a:t>
            </a:r>
            <a:endParaRPr lang="zh-CN" altLang="en-US"/>
          </a:p>
          <a:p>
            <a:pPr eaLnBrk="1" hangingPunct="1">
              <a:buFont typeface="Wingdings" panose="05000000000000000000" pitchFamily="2" charset="2"/>
              <a:buNone/>
            </a:pPr>
            <a:endParaRPr lang="en-US" altLang="zh-CN" b="1"/>
          </a:p>
        </p:txBody>
      </p:sp>
      <p:sp>
        <p:nvSpPr>
          <p:cNvPr id="59398"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FF7A3A42-5604-45E4-89EC-AE4C95863AEC}"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61443"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B3C27456-EF9F-4064-8EF6-C587DAD72F0D}"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61444" name="Rectangle 2"/>
          <p:cNvSpPr>
            <a:spLocks noGrp="1" noChangeArrowheads="1"/>
          </p:cNvSpPr>
          <p:nvPr>
            <p:ph type="title"/>
          </p:nvPr>
        </p:nvSpPr>
        <p:spPr/>
        <p:txBody>
          <a:bodyPr/>
          <a:lstStyle/>
          <a:p>
            <a:pPr eaLnBrk="1" hangingPunct="1"/>
            <a:r>
              <a:rPr lang="zh-CN" altLang="en-US"/>
              <a:t>提纲</a:t>
            </a:r>
            <a:endParaRPr lang="zh-CN" altLang="en-US"/>
          </a:p>
        </p:txBody>
      </p:sp>
      <p:sp>
        <p:nvSpPr>
          <p:cNvPr id="61445"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r>
              <a:rPr lang="zh-CN" altLang="en-US">
                <a:solidFill>
                  <a:schemeClr val="hlink"/>
                </a:solidFill>
              </a:rPr>
              <a:t>隐写术和数字水印</a:t>
            </a:r>
            <a:endParaRPr lang="zh-CN" altLang="en-US">
              <a:solidFill>
                <a:schemeClr val="hlink"/>
              </a:solidFill>
            </a:endParaRPr>
          </a:p>
          <a:p>
            <a:pPr marL="0" indent="0" eaLnBrk="1" hangingPunct="1"/>
            <a:r>
              <a:rPr lang="zh-CN" altLang="en-US">
                <a:solidFill>
                  <a:schemeClr val="hlink"/>
                </a:solidFill>
              </a:rPr>
              <a:t>隐写术和数字水印的历史</a:t>
            </a:r>
            <a:endParaRPr lang="zh-CN" altLang="en-US">
              <a:solidFill>
                <a:schemeClr val="hlink"/>
              </a:solidFill>
            </a:endParaRPr>
          </a:p>
          <a:p>
            <a:pPr marL="0" indent="0" eaLnBrk="1" hangingPunct="1"/>
            <a:r>
              <a:rPr lang="zh-CN" altLang="en-US" b="1">
                <a:solidFill>
                  <a:schemeClr val="hlink"/>
                </a:solidFill>
              </a:rPr>
              <a:t>隐写术和数字水印的现状</a:t>
            </a:r>
            <a:endParaRPr lang="zh-CN" altLang="en-US" b="1">
              <a:solidFill>
                <a:schemeClr val="hlink"/>
              </a:solidFill>
            </a:endParaRPr>
          </a:p>
          <a:p>
            <a:pPr marL="0" indent="0" eaLnBrk="1" hangingPunct="1"/>
            <a:r>
              <a:rPr lang="zh-CN" altLang="en-US">
                <a:solidFill>
                  <a:schemeClr val="hlink"/>
                </a:solidFill>
              </a:rPr>
              <a:t>信息隐藏的研究分支</a:t>
            </a:r>
            <a:endParaRPr lang="zh-CN" altLang="en-US">
              <a:solidFill>
                <a:schemeClr val="hlink"/>
              </a:solidFill>
            </a:endParaRPr>
          </a:p>
        </p:txBody>
      </p:sp>
      <p:sp>
        <p:nvSpPr>
          <p:cNvPr id="61446"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615C38AD-B70C-4F58-B8AC-A54FBB20EE3E}"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p:txBody>
          <a:bodyPr/>
          <a:lstStyle/>
          <a:p>
            <a:pPr eaLnBrk="1" hangingPunct="1"/>
            <a:r>
              <a:rPr lang="zh-CN" altLang="en-US" sz="4000" dirty="0"/>
              <a:t>信息隐藏发展阶段</a:t>
            </a:r>
            <a:endParaRPr lang="zh-CN" altLang="en-US" sz="4000" dirty="0"/>
          </a:p>
        </p:txBody>
      </p:sp>
      <p:sp>
        <p:nvSpPr>
          <p:cNvPr id="2" name="Rectangle 3" descr="Rectangle: Click to edit Master text styles&#10;Second level&#10;Third level&#10;Fourth level&#10;Fifth level"/>
          <p:cNvSpPr>
            <a:spLocks noGrp="1" noChangeArrowheads="1"/>
          </p:cNvSpPr>
          <p:nvPr>
            <p:ph sz="half" idx="1"/>
          </p:nvPr>
        </p:nvSpPr>
        <p:spPr>
          <a:xfrm>
            <a:off x="107504" y="1827213"/>
            <a:ext cx="5912296" cy="4114800"/>
          </a:xfrm>
        </p:spPr>
        <p:txBody>
          <a:bodyPr/>
          <a:lstStyle/>
          <a:p>
            <a:pPr eaLnBrk="1" hangingPunct="1">
              <a:lnSpc>
                <a:spcPct val="150000"/>
              </a:lnSpc>
            </a:pPr>
            <a:r>
              <a:rPr lang="en-US" altLang="zh-CN" dirty="0"/>
              <a:t>20</a:t>
            </a:r>
            <a:r>
              <a:rPr lang="zh-CN" altLang="en-US" dirty="0"/>
              <a:t>世纪</a:t>
            </a:r>
            <a:r>
              <a:rPr lang="en-US" altLang="zh-CN" dirty="0"/>
              <a:t>90</a:t>
            </a:r>
            <a:r>
              <a:rPr lang="zh-CN" altLang="en-US" dirty="0"/>
              <a:t>年代开始迅速发展</a:t>
            </a:r>
            <a:endParaRPr lang="en-US" altLang="zh-CN" dirty="0"/>
          </a:p>
          <a:p>
            <a:pPr eaLnBrk="1" hangingPunct="1">
              <a:lnSpc>
                <a:spcPct val="150000"/>
              </a:lnSpc>
            </a:pPr>
            <a:r>
              <a:rPr lang="en-US" altLang="zh-CN" sz="2000" dirty="0"/>
              <a:t>1992</a:t>
            </a:r>
            <a:r>
              <a:rPr lang="zh-CN" altLang="en-US" sz="2000" dirty="0"/>
              <a:t>年国际上正式提出信息隐形研究。</a:t>
            </a:r>
            <a:endParaRPr lang="en-US" altLang="zh-CN" sz="2000" dirty="0"/>
          </a:p>
          <a:p>
            <a:pPr eaLnBrk="1" hangingPunct="1">
              <a:lnSpc>
                <a:spcPct val="150000"/>
              </a:lnSpc>
            </a:pPr>
            <a:r>
              <a:rPr lang="en-US" altLang="zh-CN" sz="2000" dirty="0"/>
              <a:t>1995</a:t>
            </a:r>
            <a:r>
              <a:rPr lang="zh-CN" altLang="en-US" sz="2000" dirty="0"/>
              <a:t>年数字水印相关文献大量涌现。</a:t>
            </a:r>
            <a:endParaRPr lang="zh-CN" altLang="en-US" sz="2000" dirty="0"/>
          </a:p>
          <a:p>
            <a:pPr eaLnBrk="1" hangingPunct="1">
              <a:lnSpc>
                <a:spcPct val="150000"/>
              </a:lnSpc>
            </a:pPr>
            <a:r>
              <a:rPr lang="en-US" altLang="zh-CN" sz="2000" dirty="0"/>
              <a:t>1996</a:t>
            </a:r>
            <a:r>
              <a:rPr lang="zh-CN" altLang="en-US" sz="2000" dirty="0"/>
              <a:t>年国际第一届信息隐藏研讨会</a:t>
            </a:r>
            <a:r>
              <a:rPr lang="en-US" altLang="zh-CN" sz="2000" dirty="0"/>
              <a:t>(IHW)</a:t>
            </a:r>
            <a:r>
              <a:rPr lang="zh-CN" altLang="en-US" sz="2000" dirty="0"/>
              <a:t> 。</a:t>
            </a:r>
            <a:endParaRPr lang="en-US" altLang="zh-CN" sz="2000" dirty="0"/>
          </a:p>
          <a:p>
            <a:pPr eaLnBrk="1" hangingPunct="1">
              <a:lnSpc>
                <a:spcPct val="150000"/>
              </a:lnSpc>
            </a:pPr>
            <a:r>
              <a:rPr lang="en-US" altLang="zh-CN" sz="2000" dirty="0"/>
              <a:t>1999</a:t>
            </a:r>
            <a:r>
              <a:rPr lang="zh-CN" altLang="en-US" sz="2000" dirty="0"/>
              <a:t>年中国第一届信息隐藏研讨会</a:t>
            </a:r>
            <a:r>
              <a:rPr lang="en-US" altLang="zh-CN" sz="2000" dirty="0"/>
              <a:t>(CIHW)</a:t>
            </a:r>
            <a:r>
              <a:rPr lang="zh-CN" altLang="en-US" sz="2000" dirty="0"/>
              <a:t>。</a:t>
            </a:r>
            <a:endParaRPr lang="en-US" altLang="zh-CN" sz="2000" dirty="0"/>
          </a:p>
        </p:txBody>
      </p:sp>
      <p:sp>
        <p:nvSpPr>
          <p:cNvPr id="63494" name="Date Placeholder 5"/>
          <p:cNvSpPr>
            <a:spLocks noGrp="1"/>
          </p:cNvSpPr>
          <p:nvPr>
            <p:ph type="dt" sz="half"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BE7D5B77-1A00-4712-9D92-953417CA8050}"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63490"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63491"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5221607-9EC9-4BBD-BCA4-B302DB9E846E}" type="slidenum">
              <a:rPr lang="en-US" altLang="zh-CN" sz="1200" smtClean="0">
                <a:latin typeface="Tahoma" panose="020B0604030504040204" pitchFamily="34" charset="0"/>
              </a:rPr>
            </a:fld>
            <a:endParaRPr lang="en-US" altLang="zh-CN" sz="1200">
              <a:latin typeface="Tahoma" panose="020B0604030504040204" pitchFamily="34" charset="0"/>
            </a:endParaRPr>
          </a:p>
        </p:txBody>
      </p:sp>
      <p:graphicFrame>
        <p:nvGraphicFramePr>
          <p:cNvPr id="9" name="Object 6"/>
          <p:cNvGraphicFramePr>
            <a:graphicFrameLocks noGrp="1" noChangeAspect="1"/>
          </p:cNvGraphicFramePr>
          <p:nvPr>
            <p:ph sz="half" idx="2"/>
          </p:nvPr>
        </p:nvGraphicFramePr>
        <p:xfrm>
          <a:off x="5436096" y="1789112"/>
          <a:ext cx="3581400" cy="41148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页脚占位符 4"/>
          <p:cNvSpPr txBox="1">
            <a:spLocks noGrp="1"/>
          </p:cNvSpPr>
          <p:nvPr/>
        </p:nvSpPr>
        <p:spPr>
          <a:xfrm>
            <a:off x="3305175" y="6246813"/>
            <a:ext cx="2897188" cy="457200"/>
          </a:xfrm>
          <a:prstGeom prst="rect">
            <a:avLst/>
          </a:prstGeom>
          <a:noFill/>
          <a:ln w="9525">
            <a:noFill/>
          </a:ln>
        </p:spPr>
        <p:txBody>
          <a:bodyPr lIns="90000" tIns="46800" rIns="90000" bIns="46800"/>
          <a:p>
            <a:pPr algn="ctr" eaLnBrk="0" hangingPunct="0"/>
            <a:endParaRPr lang="en-US" altLang="x-none" sz="1400" dirty="0">
              <a:latin typeface="Arial" panose="020B0604020202020204" pitchFamily="34" charset="0"/>
            </a:endParaRPr>
          </a:p>
        </p:txBody>
      </p:sp>
      <p:sp>
        <p:nvSpPr>
          <p:cNvPr id="16387" name="灯片编号占位符 5"/>
          <p:cNvSpPr txBox="1">
            <a:spLocks noGrp="1"/>
          </p:cNvSpPr>
          <p:nvPr/>
        </p:nvSpPr>
        <p:spPr>
          <a:xfrm>
            <a:off x="6551613" y="6246813"/>
            <a:ext cx="1905000" cy="457200"/>
          </a:xfrm>
          <a:prstGeom prst="rect">
            <a:avLst/>
          </a:prstGeom>
          <a:noFill/>
          <a:ln w="9525">
            <a:noFill/>
          </a:ln>
        </p:spPr>
        <p:txBody>
          <a:bodyPr lIns="90000" tIns="46800" rIns="90000" bIns="46800"/>
          <a:p>
            <a:pPr algn="r" eaLnBrk="0" hangingPunct="0"/>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6388" name="Rectangle 2"/>
          <p:cNvSpPr>
            <a:spLocks noGrp="1"/>
          </p:cNvSpPr>
          <p:nvPr>
            <p:ph type="title"/>
          </p:nvPr>
        </p:nvSpPr>
        <p:spPr/>
        <p:txBody>
          <a:bodyPr vert="horz" wrap="square" anchor="ctr"/>
          <a:p>
            <a:pPr eaLnBrk="1" hangingPunct="1"/>
            <a:r>
              <a:rPr lang="zh-CN" altLang="en-US"/>
              <a:t>课程总体安排</a:t>
            </a:r>
            <a:endParaRPr lang="zh-CN" altLang="en-US"/>
          </a:p>
        </p:txBody>
      </p:sp>
      <p:sp>
        <p:nvSpPr>
          <p:cNvPr id="16389" name="Rectangle 3"/>
          <p:cNvSpPr>
            <a:spLocks noGrp="1"/>
          </p:cNvSpPr>
          <p:nvPr>
            <p:ph type="body"/>
          </p:nvPr>
        </p:nvSpPr>
        <p:spPr>
          <a:xfrm>
            <a:off x="635" y="1567180"/>
            <a:ext cx="9143365" cy="4681220"/>
          </a:xfrm>
        </p:spPr>
        <p:txBody>
          <a:bodyPr vert="horz" wrap="square" anchor="t"/>
          <a:p>
            <a:pPr>
              <a:buNone/>
            </a:pPr>
            <a:r>
              <a:rPr lang="en-US" sz="2700" dirty="0"/>
              <a:t>1</a:t>
            </a:r>
            <a:r>
              <a:rPr lang="zh-CN" altLang="en-US" sz="2700" dirty="0"/>
              <a:t>、</a:t>
            </a:r>
            <a:r>
              <a:rPr sz="2700" dirty="0"/>
              <a:t>信息隐藏与数字水印概论</a:t>
            </a:r>
            <a:r>
              <a:rPr lang="zh-CN" altLang="en-US" sz="2700" dirty="0">
                <a:sym typeface="+mn-ea"/>
              </a:rPr>
              <a:t>（</a:t>
            </a:r>
            <a:r>
              <a:rPr lang="en-US" altLang="zh-CN" sz="2700" dirty="0">
                <a:sym typeface="+mn-ea"/>
              </a:rPr>
              <a:t>2</a:t>
            </a:r>
            <a:r>
              <a:rPr lang="zh-CN" altLang="en-US" sz="2700" dirty="0">
                <a:sym typeface="+mn-ea"/>
              </a:rPr>
              <a:t>学时）</a:t>
            </a:r>
            <a:endParaRPr sz="2700" dirty="0"/>
          </a:p>
          <a:p>
            <a:pPr>
              <a:buNone/>
            </a:pPr>
            <a:r>
              <a:rPr lang="en-US" sz="2700" dirty="0"/>
              <a:t>2</a:t>
            </a:r>
            <a:r>
              <a:rPr lang="zh-CN" altLang="en-US" sz="2700" dirty="0"/>
              <a:t>、</a:t>
            </a:r>
            <a:r>
              <a:rPr sz="2700" dirty="0"/>
              <a:t>信号处理的基本知识</a:t>
            </a:r>
            <a:r>
              <a:rPr lang="zh-CN" altLang="en-US" sz="2700" dirty="0">
                <a:sym typeface="+mn-ea"/>
              </a:rPr>
              <a:t>（</a:t>
            </a:r>
            <a:r>
              <a:rPr lang="en-US" altLang="zh-CN" sz="2700" dirty="0">
                <a:sym typeface="+mn-ea"/>
              </a:rPr>
              <a:t>4</a:t>
            </a:r>
            <a:r>
              <a:rPr lang="zh-CN" altLang="en-US" sz="2700" dirty="0">
                <a:sym typeface="+mn-ea"/>
              </a:rPr>
              <a:t>学时，含信号处理基本实验，并提交实验报告</a:t>
            </a:r>
            <a:r>
              <a:rPr lang="en-US" altLang="zh-CN" sz="2700" dirty="0">
                <a:sym typeface="+mn-ea"/>
              </a:rPr>
              <a:t>1</a:t>
            </a:r>
            <a:r>
              <a:rPr lang="zh-CN" altLang="en-US" sz="2700" dirty="0">
                <a:sym typeface="+mn-ea"/>
              </a:rPr>
              <a:t>，其中实验为</a:t>
            </a:r>
            <a:r>
              <a:rPr lang="en-US" altLang="zh-CN" sz="2700" dirty="0">
                <a:sym typeface="+mn-ea"/>
              </a:rPr>
              <a:t>2</a:t>
            </a:r>
            <a:r>
              <a:rPr lang="zh-CN" altLang="en-US" sz="2700" dirty="0">
                <a:sym typeface="+mn-ea"/>
              </a:rPr>
              <a:t>个学时）</a:t>
            </a:r>
            <a:endParaRPr sz="2700" dirty="0"/>
          </a:p>
          <a:p>
            <a:pPr>
              <a:buNone/>
            </a:pPr>
            <a:r>
              <a:rPr lang="en-US" sz="2700" dirty="0"/>
              <a:t>3</a:t>
            </a:r>
            <a:r>
              <a:rPr lang="zh-CN" altLang="en-US" sz="2700" dirty="0"/>
              <a:t>、数字水印的模型与理论</a:t>
            </a:r>
            <a:r>
              <a:rPr lang="zh-CN" altLang="en-US" sz="2700" dirty="0">
                <a:sym typeface="+mn-ea"/>
              </a:rPr>
              <a:t>（</a:t>
            </a:r>
            <a:r>
              <a:rPr lang="en-US" altLang="zh-CN" sz="2700" dirty="0">
                <a:sym typeface="+mn-ea"/>
              </a:rPr>
              <a:t>2</a:t>
            </a:r>
            <a:r>
              <a:rPr lang="zh-CN" altLang="en-US" sz="2700" dirty="0">
                <a:sym typeface="+mn-ea"/>
              </a:rPr>
              <a:t>学时）</a:t>
            </a:r>
            <a:endParaRPr lang="zh-CN" altLang="en-US" sz="2700" dirty="0">
              <a:sym typeface="+mn-ea"/>
            </a:endParaRPr>
          </a:p>
          <a:p>
            <a:pPr>
              <a:buNone/>
            </a:pPr>
            <a:r>
              <a:rPr lang="en-US" altLang="zh-CN" sz="2700" dirty="0">
                <a:sym typeface="+mn-ea"/>
              </a:rPr>
              <a:t>4</a:t>
            </a:r>
            <a:r>
              <a:rPr lang="zh-CN" altLang="en-US" sz="2700" dirty="0">
                <a:sym typeface="+mn-ea"/>
              </a:rPr>
              <a:t>、音频信息隐藏与数字水印（</a:t>
            </a:r>
            <a:r>
              <a:rPr lang="en-US" altLang="zh-CN" sz="2700" dirty="0">
                <a:sym typeface="+mn-ea"/>
              </a:rPr>
              <a:t>4</a:t>
            </a:r>
            <a:r>
              <a:rPr lang="zh-CN" altLang="en-US" sz="2700" dirty="0">
                <a:sym typeface="+mn-ea"/>
              </a:rPr>
              <a:t>学时，含音频信息隐藏基本实验，并提交实验报告</a:t>
            </a:r>
            <a:r>
              <a:rPr lang="en-US" altLang="zh-CN" sz="2700" dirty="0">
                <a:sym typeface="+mn-ea"/>
              </a:rPr>
              <a:t>2</a:t>
            </a:r>
            <a:r>
              <a:rPr lang="zh-CN" altLang="en-US" sz="2700" dirty="0">
                <a:sym typeface="+mn-ea"/>
              </a:rPr>
              <a:t>，其中实验为</a:t>
            </a:r>
            <a:r>
              <a:rPr lang="en-US" altLang="zh-CN" sz="2700" dirty="0">
                <a:sym typeface="+mn-ea"/>
              </a:rPr>
              <a:t>2</a:t>
            </a:r>
            <a:r>
              <a:rPr lang="zh-CN" altLang="en-US" sz="2700" dirty="0">
                <a:sym typeface="+mn-ea"/>
              </a:rPr>
              <a:t>个学时</a:t>
            </a:r>
            <a:r>
              <a:rPr lang="zh-CN" altLang="en-US" sz="2700" dirty="0">
                <a:sym typeface="+mn-ea"/>
              </a:rPr>
              <a:t>）</a:t>
            </a:r>
            <a:endParaRPr lang="zh-CN" altLang="en-US" sz="2700" dirty="0">
              <a:sym typeface="+mn-ea"/>
            </a:endParaRPr>
          </a:p>
          <a:p>
            <a:pPr>
              <a:buNone/>
            </a:pPr>
            <a:r>
              <a:rPr lang="en-US" altLang="zh-CN" sz="2700" dirty="0">
                <a:sym typeface="+mn-ea"/>
              </a:rPr>
              <a:t>5</a:t>
            </a:r>
            <a:r>
              <a:rPr lang="zh-CN" altLang="en-US" sz="2700" dirty="0">
                <a:sym typeface="+mn-ea"/>
              </a:rPr>
              <a:t>、图像信息隐藏与数字水印实验（</a:t>
            </a:r>
            <a:r>
              <a:rPr lang="en-US" altLang="zh-CN" sz="2700" dirty="0">
                <a:sym typeface="+mn-ea"/>
              </a:rPr>
              <a:t>8</a:t>
            </a:r>
            <a:r>
              <a:rPr lang="zh-CN" altLang="en-US" sz="2700" dirty="0">
                <a:sym typeface="+mn-ea"/>
              </a:rPr>
              <a:t>学时，</a:t>
            </a:r>
            <a:r>
              <a:rPr lang="zh-CN" altLang="en-US" sz="2700" dirty="0">
                <a:sym typeface="+mn-ea"/>
              </a:rPr>
              <a:t>含图像信息隐藏基本实验，并提交实验报告</a:t>
            </a:r>
            <a:r>
              <a:rPr lang="en-US" altLang="zh-CN" sz="2700" dirty="0">
                <a:sym typeface="+mn-ea"/>
              </a:rPr>
              <a:t>3</a:t>
            </a:r>
            <a:r>
              <a:rPr lang="zh-CN" altLang="en-US" sz="2700" dirty="0">
                <a:sym typeface="+mn-ea"/>
              </a:rPr>
              <a:t>，其中实验为</a:t>
            </a:r>
            <a:r>
              <a:rPr lang="en-US" altLang="zh-CN" sz="2700" dirty="0">
                <a:sym typeface="+mn-ea"/>
              </a:rPr>
              <a:t>2</a:t>
            </a:r>
            <a:r>
              <a:rPr lang="zh-CN" altLang="en-US" sz="2700" dirty="0">
                <a:sym typeface="+mn-ea"/>
              </a:rPr>
              <a:t>个学时</a:t>
            </a:r>
            <a:r>
              <a:rPr lang="zh-CN" altLang="en-US" sz="2700" dirty="0">
                <a:sym typeface="+mn-ea"/>
              </a:rPr>
              <a:t>）实验部分雷负责</a:t>
            </a:r>
            <a:endParaRPr sz="2700" dirty="0"/>
          </a:p>
          <a:p>
            <a:pPr>
              <a:buNone/>
            </a:pPr>
            <a:r>
              <a:rPr lang="en-US" sz="2700" dirty="0"/>
              <a:t>6</a:t>
            </a:r>
            <a:r>
              <a:rPr lang="zh-CN" altLang="en-US" sz="2700" dirty="0"/>
              <a:t>、图像隐写分析（</a:t>
            </a:r>
            <a:r>
              <a:rPr lang="en-US" altLang="zh-CN" sz="2700" dirty="0"/>
              <a:t>6</a:t>
            </a:r>
            <a:r>
              <a:rPr lang="zh-CN" altLang="en-US" sz="2700" dirty="0"/>
              <a:t>学时，</a:t>
            </a:r>
            <a:r>
              <a:rPr lang="zh-CN" altLang="en-US" sz="2700" dirty="0">
                <a:sym typeface="+mn-ea"/>
              </a:rPr>
              <a:t>含图像隐写分析实验，并提交实验报告</a:t>
            </a:r>
            <a:r>
              <a:rPr lang="en-US" altLang="zh-CN" sz="2700" dirty="0">
                <a:sym typeface="+mn-ea"/>
              </a:rPr>
              <a:t>4</a:t>
            </a:r>
            <a:r>
              <a:rPr lang="zh-CN" altLang="en-US" sz="2700" dirty="0">
                <a:sym typeface="+mn-ea"/>
              </a:rPr>
              <a:t>，其中实验为</a:t>
            </a:r>
            <a:r>
              <a:rPr lang="en-US" altLang="zh-CN" sz="2700" dirty="0">
                <a:sym typeface="+mn-ea"/>
              </a:rPr>
              <a:t>2</a:t>
            </a:r>
            <a:r>
              <a:rPr lang="zh-CN" altLang="en-US" sz="2700" dirty="0">
                <a:sym typeface="+mn-ea"/>
              </a:rPr>
              <a:t>个学时</a:t>
            </a:r>
            <a:r>
              <a:rPr lang="zh-CN" altLang="en-US" sz="2700" dirty="0"/>
              <a:t>）实验部分雷负责</a:t>
            </a:r>
            <a:endParaRPr lang="zh-CN" altLang="en-US" sz="2700" dirty="0"/>
          </a:p>
          <a:p>
            <a:pPr>
              <a:buNone/>
            </a:pPr>
            <a:endParaRPr sz="2700" dirty="0"/>
          </a:p>
        </p:txBody>
      </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信息隐藏发展阶段</a:t>
            </a:r>
            <a:endParaRPr lang="zh-CN" altLang="en-US" dirty="0"/>
          </a:p>
        </p:txBody>
      </p:sp>
      <p:sp>
        <p:nvSpPr>
          <p:cNvPr id="3" name="内容占位符 2"/>
          <p:cNvSpPr>
            <a:spLocks noGrp="1"/>
          </p:cNvSpPr>
          <p:nvPr>
            <p:ph idx="1"/>
          </p:nvPr>
        </p:nvSpPr>
        <p:spPr/>
        <p:txBody>
          <a:bodyPr/>
          <a:lstStyle/>
          <a:p>
            <a:r>
              <a:rPr lang="en-US" altLang="zh-CN" dirty="0"/>
              <a:t>90</a:t>
            </a:r>
            <a:r>
              <a:rPr lang="zh-CN" altLang="en-US" dirty="0"/>
              <a:t>年代，多个组织开始考虑将数字水印技术纳入标准</a:t>
            </a:r>
            <a:endParaRPr lang="en-US" altLang="zh-CN" dirty="0"/>
          </a:p>
          <a:p>
            <a:pPr lvl="2"/>
            <a:r>
              <a:rPr lang="en-US" altLang="zh-CN" dirty="0"/>
              <a:t>The Copy Protection Technical Working Group (CPTWG) </a:t>
            </a:r>
            <a:endParaRPr lang="en-US" altLang="zh-CN" dirty="0"/>
          </a:p>
          <a:p>
            <a:pPr lvl="2"/>
            <a:r>
              <a:rPr lang="en-US" altLang="zh-CN" dirty="0"/>
              <a:t>The Secure Digital Music Initiative (SDMI)</a:t>
            </a:r>
            <a:endParaRPr lang="en-US" altLang="zh-CN" dirty="0"/>
          </a:p>
          <a:p>
            <a:pPr lvl="2"/>
            <a:r>
              <a:rPr lang="en-US" altLang="zh-CN" dirty="0"/>
              <a:t>Two projects sponsored by the European Union, VIVA  and Talisman </a:t>
            </a:r>
            <a:endParaRPr lang="en-US" altLang="zh-CN" dirty="0"/>
          </a:p>
          <a:p>
            <a:pPr lvl="2"/>
            <a:r>
              <a:rPr lang="en-US" altLang="zh-CN" kern="1200" dirty="0">
                <a:latin typeface="Times New Roman" panose="02020603050405020304" pitchFamily="18" charset="0"/>
                <a:ea typeface="宋体" panose="02010600030101010101" pitchFamily="2" charset="-122"/>
              </a:rPr>
              <a:t>The International Organization for Standardization (ISO)</a:t>
            </a:r>
            <a:endParaRPr lang="en-US" altLang="zh-CN" kern="1200" dirty="0">
              <a:latin typeface="Times New Roman" panose="02020603050405020304" pitchFamily="18" charset="0"/>
              <a:ea typeface="宋体" panose="02010600030101010101" pitchFamily="2" charset="-122"/>
            </a:endParaRPr>
          </a:p>
        </p:txBody>
      </p:sp>
      <p:sp>
        <p:nvSpPr>
          <p:cNvPr id="4" name="日期占位符 3"/>
          <p:cNvSpPr>
            <a:spLocks noGrp="1"/>
          </p:cNvSpPr>
          <p:nvPr>
            <p:ph type="dt" sz="half" idx="10"/>
          </p:nvPr>
        </p:nvSpPr>
        <p:spPr/>
        <p:txBody>
          <a:bodyPr/>
          <a:lstStyle/>
          <a:p>
            <a:fld id="{D7DA23B8-2DFB-4FDB-B9D7-F91BB27FC734}" type="datetime1">
              <a:rPr lang="zh-CN" altLang="en-US" smtClean="0"/>
            </a:fld>
            <a:endParaRPr lang="en-US" altLang="zh-CN"/>
          </a:p>
        </p:txBody>
      </p:sp>
      <p:sp>
        <p:nvSpPr>
          <p:cNvPr id="5" name="页脚占位符 4"/>
          <p:cNvSpPr>
            <a:spLocks noGrp="1"/>
          </p:cNvSpPr>
          <p:nvPr>
            <p:ph type="ftr" sz="quarter" idx="11"/>
          </p:nvPr>
        </p:nvSpPr>
        <p:spPr/>
        <p:txBody>
          <a:bodyPr/>
          <a:lstStyle/>
          <a:p>
            <a:r>
              <a:rPr lang="zh-CN" altLang="en-US" dirty="0"/>
              <a:t>信息隐藏理论与技术</a:t>
            </a:r>
            <a:endParaRPr lang="en-US" altLang="zh-CN" dirty="0"/>
          </a:p>
        </p:txBody>
      </p:sp>
      <p:sp>
        <p:nvSpPr>
          <p:cNvPr id="6" name="灯片编号占位符 5"/>
          <p:cNvSpPr>
            <a:spLocks noGrp="1"/>
          </p:cNvSpPr>
          <p:nvPr>
            <p:ph type="sldNum" sz="quarter" idx="12"/>
          </p:nvPr>
        </p:nvSpPr>
        <p:spPr/>
        <p:txBody>
          <a:bodyPr/>
          <a:lstStyle/>
          <a:p>
            <a:fld id="{C0FB88B0-8C5A-4109-BC99-B0C0AEA02FE0}" type="slidenum">
              <a:rPr lang="en-US" altLang="zh-CN" smtClean="0"/>
            </a:fld>
            <a:endParaRPr lang="en-US" altLang="zh-CN"/>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信息隐藏发展阶段</a:t>
            </a:r>
            <a:endParaRPr lang="zh-CN" altLang="en-US" dirty="0"/>
          </a:p>
        </p:txBody>
      </p:sp>
      <p:sp>
        <p:nvSpPr>
          <p:cNvPr id="3" name="内容占位符 2"/>
          <p:cNvSpPr>
            <a:spLocks noGrp="1"/>
          </p:cNvSpPr>
          <p:nvPr>
            <p:ph idx="1"/>
          </p:nvPr>
        </p:nvSpPr>
        <p:spPr/>
        <p:txBody>
          <a:bodyPr/>
          <a:lstStyle/>
          <a:p>
            <a:r>
              <a:rPr lang="en-US" altLang="zh-CN" dirty="0"/>
              <a:t>90</a:t>
            </a:r>
            <a:r>
              <a:rPr lang="zh-CN" altLang="en-US" dirty="0"/>
              <a:t>年代后期，一些公司推出了水印产品</a:t>
            </a:r>
            <a:endParaRPr lang="en-US" altLang="zh-CN" dirty="0"/>
          </a:p>
          <a:p>
            <a:pPr lvl="1"/>
            <a:r>
              <a:rPr lang="en-US" altLang="zh-CN" dirty="0"/>
              <a:t>SDMI</a:t>
            </a:r>
            <a:r>
              <a:rPr lang="zh-CN" altLang="en-US" dirty="0"/>
              <a:t>采用了</a:t>
            </a:r>
            <a:r>
              <a:rPr lang="en-US" altLang="zh-CN" kern="1200" dirty="0" err="1">
                <a:latin typeface="Times New Roman" panose="02020603050405020304" pitchFamily="18" charset="0"/>
                <a:ea typeface="宋体" panose="02010600030101010101" pitchFamily="2" charset="-122"/>
              </a:rPr>
              <a:t>Verance</a:t>
            </a:r>
            <a:r>
              <a:rPr lang="en-US" altLang="zh-CN" kern="1200" dirty="0">
                <a:latin typeface="Times New Roman" panose="02020603050405020304" pitchFamily="18" charset="0"/>
                <a:ea typeface="宋体" panose="02010600030101010101" pitchFamily="2" charset="-122"/>
              </a:rPr>
              <a:t> Corporation</a:t>
            </a:r>
            <a:r>
              <a:rPr lang="zh-CN" altLang="en-US" kern="1200" dirty="0">
                <a:latin typeface="Times New Roman" panose="02020603050405020304" pitchFamily="18" charset="0"/>
                <a:ea typeface="宋体" panose="02010600030101010101" pitchFamily="2" charset="-122"/>
              </a:rPr>
              <a:t>的水印技术用于互联网音频分发保护，例如</a:t>
            </a:r>
            <a:r>
              <a:rPr lang="en-US" altLang="zh-CN" kern="1200" dirty="0">
                <a:latin typeface="Times New Roman" panose="02020603050405020304" pitchFamily="18" charset="0"/>
                <a:ea typeface="宋体" panose="02010600030101010101" pitchFamily="2" charset="-122"/>
              </a:rPr>
              <a:t>Liquid</a:t>
            </a:r>
            <a:r>
              <a:rPr lang="zh-CN" altLang="en-US" kern="1200" dirty="0">
                <a:latin typeface="Times New Roman" panose="02020603050405020304" pitchFamily="18" charset="0"/>
                <a:ea typeface="宋体" panose="02010600030101010101" pitchFamily="2" charset="-122"/>
              </a:rPr>
              <a:t>音频</a:t>
            </a:r>
            <a:endParaRPr lang="en-US" altLang="zh-CN" kern="1200" dirty="0">
              <a:latin typeface="Times New Roman" panose="02020603050405020304" pitchFamily="18" charset="0"/>
              <a:ea typeface="宋体" panose="02010600030101010101" pitchFamily="2" charset="-122"/>
            </a:endParaRPr>
          </a:p>
          <a:p>
            <a:pPr lvl="1"/>
            <a:r>
              <a:rPr lang="en-US" altLang="zh-CN" kern="1200" dirty="0" err="1">
                <a:latin typeface="Times New Roman" panose="02020603050405020304" pitchFamily="18" charset="0"/>
                <a:ea typeface="宋体" panose="02010600030101010101" pitchFamily="2" charset="-122"/>
              </a:rPr>
              <a:t>Digimarc</a:t>
            </a:r>
            <a:r>
              <a:rPr lang="zh-CN" altLang="en-US" kern="1200" dirty="0">
                <a:latin typeface="Times New Roman" panose="02020603050405020304" pitchFamily="18" charset="0"/>
                <a:ea typeface="宋体" panose="02010600030101010101" pitchFamily="2" charset="-122"/>
              </a:rPr>
              <a:t>绑定水印嵌入和提取器到</a:t>
            </a:r>
            <a:r>
              <a:rPr lang="en-US" altLang="zh-CN" kern="1200" dirty="0">
                <a:latin typeface="Times New Roman" panose="02020603050405020304" pitchFamily="18" charset="0"/>
                <a:ea typeface="宋体" panose="02010600030101010101" pitchFamily="2" charset="-122"/>
              </a:rPr>
              <a:t>Adobe</a:t>
            </a:r>
            <a:r>
              <a:rPr lang="zh-CN" altLang="en-US" kern="1200" dirty="0">
                <a:latin typeface="Times New Roman" panose="02020603050405020304" pitchFamily="18" charset="0"/>
                <a:ea typeface="宋体" panose="02010600030101010101" pitchFamily="2" charset="-122"/>
              </a:rPr>
              <a:t>产品</a:t>
            </a:r>
            <a:r>
              <a:rPr lang="en-US" altLang="zh-CN" kern="1200" dirty="0" err="1">
                <a:latin typeface="Times New Roman" panose="02020603050405020304" pitchFamily="18" charset="0"/>
                <a:ea typeface="宋体" panose="02010600030101010101" pitchFamily="2" charset="-122"/>
              </a:rPr>
              <a:t>Phtoshop</a:t>
            </a:r>
            <a:endParaRPr lang="en-US" altLang="zh-CN" dirty="0"/>
          </a:p>
          <a:p>
            <a:pPr lvl="1"/>
            <a:endParaRPr lang="zh-CN" altLang="en-US" dirty="0"/>
          </a:p>
        </p:txBody>
      </p:sp>
      <p:sp>
        <p:nvSpPr>
          <p:cNvPr id="4" name="日期占位符 3"/>
          <p:cNvSpPr>
            <a:spLocks noGrp="1"/>
          </p:cNvSpPr>
          <p:nvPr>
            <p:ph type="dt" sz="half" idx="10"/>
          </p:nvPr>
        </p:nvSpPr>
        <p:spPr/>
        <p:txBody>
          <a:bodyPr/>
          <a:lstStyle/>
          <a:p>
            <a:fld id="{D7DA23B8-2DFB-4FDB-B9D7-F91BB27FC734}" type="datetime1">
              <a:rPr lang="zh-CN" altLang="en-US" smtClean="0"/>
            </a:fld>
            <a:endParaRPr lang="en-US" altLang="zh-CN"/>
          </a:p>
        </p:txBody>
      </p:sp>
      <p:sp>
        <p:nvSpPr>
          <p:cNvPr id="5" name="页脚占位符 4"/>
          <p:cNvSpPr>
            <a:spLocks noGrp="1"/>
          </p:cNvSpPr>
          <p:nvPr>
            <p:ph type="ftr" sz="quarter" idx="11"/>
          </p:nvPr>
        </p:nvSpPr>
        <p:spPr/>
        <p:txBody>
          <a:bodyPr/>
          <a:lstStyle/>
          <a:p>
            <a:r>
              <a:rPr lang="zh-CN" altLang="en-US"/>
              <a:t>信息隐藏理论与技术</a:t>
            </a:r>
            <a:endParaRPr lang="en-US" altLang="zh-CN"/>
          </a:p>
        </p:txBody>
      </p:sp>
      <p:sp>
        <p:nvSpPr>
          <p:cNvPr id="6" name="灯片编号占位符 5"/>
          <p:cNvSpPr>
            <a:spLocks noGrp="1"/>
          </p:cNvSpPr>
          <p:nvPr>
            <p:ph type="sldNum" sz="quarter" idx="12"/>
          </p:nvPr>
        </p:nvSpPr>
        <p:spPr/>
        <p:txBody>
          <a:bodyPr/>
          <a:lstStyle/>
          <a:p>
            <a:fld id="{C0FB88B0-8C5A-4109-BC99-B0C0AEA02FE0}" type="slidenum">
              <a:rPr lang="en-US" altLang="zh-CN" smtClean="0"/>
            </a:fld>
            <a:endParaRPr lang="en-US" altLang="zh-CN"/>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zh-CN" altLang="en-US" dirty="0"/>
              <a:t>信息隐藏发展阶段</a:t>
            </a:r>
            <a:endParaRPr lang="zh-CN" altLang="en-US" sz="2800" dirty="0"/>
          </a:p>
        </p:txBody>
      </p:sp>
      <p:sp>
        <p:nvSpPr>
          <p:cNvPr id="22532" name="Rectangle 3"/>
          <p:cNvSpPr>
            <a:spLocks noGrp="1" noChangeArrowheads="1"/>
          </p:cNvSpPr>
          <p:nvPr>
            <p:ph sz="half" idx="1"/>
          </p:nvPr>
        </p:nvSpPr>
        <p:spPr/>
        <p:txBody>
          <a:bodyPr/>
          <a:lstStyle/>
          <a:p>
            <a:pPr eaLnBrk="1" hangingPunct="1">
              <a:lnSpc>
                <a:spcPct val="90000"/>
              </a:lnSpc>
            </a:pPr>
            <a:r>
              <a:rPr lang="zh-CN" altLang="en-US" sz="2800" dirty="0"/>
              <a:t>理论研究的热潮（2000年以后）</a:t>
            </a:r>
            <a:endParaRPr lang="zh-CN" altLang="en-US" sz="2800" dirty="0"/>
          </a:p>
          <a:p>
            <a:pPr lvl="1" eaLnBrk="1" hangingPunct="1">
              <a:lnSpc>
                <a:spcPct val="90000"/>
              </a:lnSpc>
            </a:pPr>
            <a:r>
              <a:rPr lang="en-US" altLang="zh-CN" sz="2400" dirty="0">
                <a:latin typeface="宋体" panose="02010600030101010101" pitchFamily="2" charset="-122"/>
              </a:rPr>
              <a:t>Moulin</a:t>
            </a:r>
            <a:r>
              <a:rPr lang="zh-CN" altLang="en-US" sz="2400" dirty="0">
                <a:latin typeface="宋体" panose="02010600030101010101" pitchFamily="2" charset="-122"/>
              </a:rPr>
              <a:t>等人提出基于信息论的信息隐藏理论框架</a:t>
            </a:r>
            <a:endParaRPr lang="en-US" altLang="zh-CN" sz="2400" dirty="0">
              <a:latin typeface="宋体" panose="02010600030101010101" pitchFamily="2" charset="-122"/>
            </a:endParaRPr>
          </a:p>
          <a:p>
            <a:pPr lvl="1" eaLnBrk="1" hangingPunct="1">
              <a:lnSpc>
                <a:spcPct val="90000"/>
              </a:lnSpc>
            </a:pPr>
            <a:r>
              <a:rPr lang="en-US" altLang="zh-CN" dirty="0">
                <a:latin typeface="宋体" panose="02010600030101010101" pitchFamily="2" charset="-122"/>
              </a:rPr>
              <a:t>Costa dirty paper </a:t>
            </a:r>
            <a:r>
              <a:rPr lang="zh-CN" altLang="en-US" dirty="0">
                <a:latin typeface="宋体" panose="02010600030101010101" pitchFamily="2" charset="-122"/>
              </a:rPr>
              <a:t>模型</a:t>
            </a:r>
            <a:endParaRPr lang="zh-CN" altLang="en-US" dirty="0">
              <a:latin typeface="宋体" panose="02010600030101010101" pitchFamily="2" charset="-122"/>
            </a:endParaRPr>
          </a:p>
          <a:p>
            <a:pPr lvl="1" eaLnBrk="1" hangingPunct="1">
              <a:lnSpc>
                <a:spcPct val="90000"/>
              </a:lnSpc>
            </a:pPr>
            <a:r>
              <a:rPr lang="en-US" altLang="zh-CN" dirty="0">
                <a:latin typeface="宋体" panose="02010600030101010101" pitchFamily="2" charset="-122"/>
              </a:rPr>
              <a:t>Cohen</a:t>
            </a:r>
            <a:r>
              <a:rPr lang="zh-CN" altLang="en-US" dirty="0">
                <a:latin typeface="宋体" panose="02010600030101010101" pitchFamily="2" charset="-122"/>
              </a:rPr>
              <a:t>与</a:t>
            </a:r>
            <a:r>
              <a:rPr lang="en-US" altLang="zh-CN" dirty="0" err="1">
                <a:latin typeface="宋体" panose="02010600030101010101" pitchFamily="2" charset="-122"/>
              </a:rPr>
              <a:t>Lapidoth</a:t>
            </a:r>
            <a:r>
              <a:rPr lang="zh-CN" altLang="en-US" dirty="0">
                <a:latin typeface="宋体" panose="02010600030101010101" pitchFamily="2" charset="-122"/>
              </a:rPr>
              <a:t>模型</a:t>
            </a:r>
            <a:endParaRPr lang="zh-CN" altLang="en-US" dirty="0">
              <a:latin typeface="宋体" panose="02010600030101010101" pitchFamily="2" charset="-122"/>
            </a:endParaRPr>
          </a:p>
          <a:p>
            <a:pPr lvl="1" eaLnBrk="1" hangingPunct="1">
              <a:lnSpc>
                <a:spcPct val="90000"/>
              </a:lnSpc>
            </a:pPr>
            <a:r>
              <a:rPr lang="en-US" altLang="zh-CN" dirty="0" err="1">
                <a:latin typeface="宋体" panose="02010600030101010101" pitchFamily="2" charset="-122"/>
              </a:rPr>
              <a:t>Somekh-Baruck</a:t>
            </a:r>
            <a:r>
              <a:rPr lang="zh-CN" altLang="en-US" dirty="0">
                <a:latin typeface="宋体" panose="02010600030101010101" pitchFamily="2" charset="-122"/>
              </a:rPr>
              <a:t>模型</a:t>
            </a:r>
            <a:endParaRPr lang="zh-CN" altLang="en-US" dirty="0">
              <a:latin typeface="宋体" panose="02010600030101010101" pitchFamily="2" charset="-122"/>
            </a:endParaRPr>
          </a:p>
          <a:p>
            <a:pPr lvl="1" eaLnBrk="1" hangingPunct="1">
              <a:lnSpc>
                <a:spcPct val="90000"/>
              </a:lnSpc>
            </a:pPr>
            <a:r>
              <a:rPr lang="zh-CN" altLang="en-US" dirty="0">
                <a:latin typeface="宋体" panose="02010600030101010101" pitchFamily="2" charset="-122"/>
              </a:rPr>
              <a:t>并行高斯信道模型等</a:t>
            </a:r>
            <a:endParaRPr lang="zh-CN" altLang="en-US" sz="2400" dirty="0"/>
          </a:p>
        </p:txBody>
      </p:sp>
      <p:sp>
        <p:nvSpPr>
          <p:cNvPr id="4" name="内容占位符 3"/>
          <p:cNvSpPr>
            <a:spLocks noGrp="1"/>
          </p:cNvSpPr>
          <p:nvPr>
            <p:ph sz="half" idx="2"/>
          </p:nvPr>
        </p:nvSpPr>
        <p:spPr/>
        <p:txBody>
          <a:bodyPr/>
          <a:lstStyle/>
          <a:p>
            <a:endParaRPr lang="zh-CN" altLang="en-US" dirty="0"/>
          </a:p>
        </p:txBody>
      </p:sp>
      <p:sp>
        <p:nvSpPr>
          <p:cNvPr id="2" name="日期占位符 1"/>
          <p:cNvSpPr>
            <a:spLocks noGrp="1"/>
          </p:cNvSpPr>
          <p:nvPr>
            <p:ph type="dt" sz="half" idx="10"/>
          </p:nvPr>
        </p:nvSpPr>
        <p:spPr/>
        <p:txBody>
          <a:bodyPr/>
          <a:lstStyle/>
          <a:p>
            <a:fld id="{27BB6B66-D529-4E79-A602-3991280A8F8C}" type="datetime1">
              <a:rPr lang="zh-CN" altLang="en-US" smtClean="0"/>
            </a:fld>
            <a:endParaRPr lang="en-US" altLang="zh-CN"/>
          </a:p>
        </p:txBody>
      </p:sp>
      <p:sp>
        <p:nvSpPr>
          <p:cNvPr id="3" name="页脚占位符 2"/>
          <p:cNvSpPr>
            <a:spLocks noGrp="1"/>
          </p:cNvSpPr>
          <p:nvPr>
            <p:ph type="ftr" sz="quarter" idx="11"/>
          </p:nvPr>
        </p:nvSpPr>
        <p:spPr/>
        <p:txBody>
          <a:bodyPr/>
          <a:lstStyle/>
          <a:p>
            <a:r>
              <a:rPr lang="zh-CN" altLang="en-US"/>
              <a:t>信息隐藏理论与技术</a:t>
            </a:r>
            <a:endParaRPr lang="en-US" altLang="zh-CN"/>
          </a:p>
        </p:txBody>
      </p:sp>
      <p:sp>
        <p:nvSpPr>
          <p:cNvPr id="22530" name="灯片编号占位符 5"/>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5F971C83-5407-45FA-BC8E-7FF573125DD7}" type="slidenum">
              <a:rPr kumimoji="0" lang="zh-CN" altLang="en-US" sz="1400" smtClean="0"/>
            </a:fld>
            <a:endParaRPr kumimoji="0" lang="en-US" altLang="zh-CN" sz="1400"/>
          </a:p>
        </p:txBody>
      </p:sp>
      <p:pic>
        <p:nvPicPr>
          <p:cNvPr id="1054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96958" y="2060848"/>
            <a:ext cx="3767530"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标注 4"/>
          <p:cNvSpPr/>
          <p:nvPr/>
        </p:nvSpPr>
        <p:spPr bwMode="auto">
          <a:xfrm>
            <a:off x="6300192" y="332656"/>
            <a:ext cx="2664295" cy="1584176"/>
          </a:xfrm>
          <a:prstGeom prst="wedgeRoundRectCallout">
            <a:avLst>
              <a:gd name="adj1" fmla="val -21002"/>
              <a:gd name="adj2" fmla="val 72913"/>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把信息的隐藏和提</a:t>
            </a:r>
            <a:endParaRPr kumimoji="1" lang="en-US" altLang="zh-CN"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取视作一个通信问</a:t>
            </a:r>
            <a:endParaRPr kumimoji="1" lang="en-US" altLang="zh-CN"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题，用通信理论解</a:t>
            </a:r>
            <a:endParaRPr kumimoji="1" lang="en-US" altLang="zh-CN"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决容量分析等问题</a:t>
            </a:r>
            <a:endParaRPr kumimoji="1"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anim calcmode="lin" valueType="num">
                                      <p:cBhvr additive="base">
                                        <p:cTn id="7" dur="500" fill="hold"/>
                                        <p:tgtEl>
                                          <p:spTgt spid="225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2">
                                            <p:txEl>
                                              <p:pRg st="1" end="1"/>
                                            </p:txEl>
                                          </p:spTgt>
                                        </p:tgtEl>
                                        <p:attrNameLst>
                                          <p:attrName>style.visibility</p:attrName>
                                        </p:attrNameLst>
                                      </p:cBhvr>
                                      <p:to>
                                        <p:strVal val="visible"/>
                                      </p:to>
                                    </p:set>
                                    <p:anim calcmode="lin" valueType="num">
                                      <p:cBhvr additive="base">
                                        <p:cTn id="13" dur="500" fill="hold"/>
                                        <p:tgtEl>
                                          <p:spTgt spid="2253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2">
                                            <p:txEl>
                                              <p:pRg st="2" end="2"/>
                                            </p:txEl>
                                          </p:spTgt>
                                        </p:tgtEl>
                                        <p:attrNameLst>
                                          <p:attrName>style.visibility</p:attrName>
                                        </p:attrNameLst>
                                      </p:cBhvr>
                                      <p:to>
                                        <p:strVal val="visible"/>
                                      </p:to>
                                    </p:set>
                                    <p:anim calcmode="lin" valueType="num">
                                      <p:cBhvr additive="base">
                                        <p:cTn id="19" dur="500" fill="hold"/>
                                        <p:tgtEl>
                                          <p:spTgt spid="2253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532">
                                            <p:txEl>
                                              <p:pRg st="3" end="3"/>
                                            </p:txEl>
                                          </p:spTgt>
                                        </p:tgtEl>
                                        <p:attrNameLst>
                                          <p:attrName>style.visibility</p:attrName>
                                        </p:attrNameLst>
                                      </p:cBhvr>
                                      <p:to>
                                        <p:strVal val="visible"/>
                                      </p:to>
                                    </p:set>
                                    <p:anim calcmode="lin" valueType="num">
                                      <p:cBhvr additive="base">
                                        <p:cTn id="25" dur="500" fill="hold"/>
                                        <p:tgtEl>
                                          <p:spTgt spid="2253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5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532">
                                            <p:txEl>
                                              <p:pRg st="4" end="4"/>
                                            </p:txEl>
                                          </p:spTgt>
                                        </p:tgtEl>
                                        <p:attrNameLst>
                                          <p:attrName>style.visibility</p:attrName>
                                        </p:attrNameLst>
                                      </p:cBhvr>
                                      <p:to>
                                        <p:strVal val="visible"/>
                                      </p:to>
                                    </p:set>
                                    <p:anim calcmode="lin" valueType="num">
                                      <p:cBhvr additive="base">
                                        <p:cTn id="31" dur="500" fill="hold"/>
                                        <p:tgtEl>
                                          <p:spTgt spid="2253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5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532">
                                            <p:txEl>
                                              <p:pRg st="5" end="5"/>
                                            </p:txEl>
                                          </p:spTgt>
                                        </p:tgtEl>
                                        <p:attrNameLst>
                                          <p:attrName>style.visibility</p:attrName>
                                        </p:attrNameLst>
                                      </p:cBhvr>
                                      <p:to>
                                        <p:strVal val="visible"/>
                                      </p:to>
                                    </p:set>
                                    <p:anim calcmode="lin" valueType="num">
                                      <p:cBhvr additive="base">
                                        <p:cTn id="37" dur="500" fill="hold"/>
                                        <p:tgtEl>
                                          <p:spTgt spid="2253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53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5476"/>
                                        </p:tgtEl>
                                        <p:attrNameLst>
                                          <p:attrName>style.visibility</p:attrName>
                                        </p:attrNameLst>
                                      </p:cBhvr>
                                      <p:to>
                                        <p:strVal val="visible"/>
                                      </p:to>
                                    </p:set>
                                    <p:anim calcmode="lin" valueType="num">
                                      <p:cBhvr additive="base">
                                        <p:cTn id="43" dur="500" fill="hold"/>
                                        <p:tgtEl>
                                          <p:spTgt spid="105476"/>
                                        </p:tgtEl>
                                        <p:attrNameLst>
                                          <p:attrName>ppt_x</p:attrName>
                                        </p:attrNameLst>
                                      </p:cBhvr>
                                      <p:tavLst>
                                        <p:tav tm="0">
                                          <p:val>
                                            <p:strVal val="#ppt_x"/>
                                          </p:val>
                                        </p:tav>
                                        <p:tav tm="100000">
                                          <p:val>
                                            <p:strVal val="#ppt_x"/>
                                          </p:val>
                                        </p:tav>
                                      </p:tavLst>
                                    </p:anim>
                                    <p:anim calcmode="lin" valueType="num">
                                      <p:cBhvr additive="base">
                                        <p:cTn id="44" dur="500" fill="hold"/>
                                        <p:tgtEl>
                                          <p:spTgt spid="10547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uild="p"/>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64515"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E702A144-1779-4EEF-80A5-C366A22EFF45}"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64516" name="Rectangle 2"/>
          <p:cNvSpPr>
            <a:spLocks noGrp="1" noChangeArrowheads="1"/>
          </p:cNvSpPr>
          <p:nvPr>
            <p:ph type="title"/>
          </p:nvPr>
        </p:nvSpPr>
        <p:spPr/>
        <p:txBody>
          <a:bodyPr/>
          <a:lstStyle/>
          <a:p>
            <a:pPr eaLnBrk="1" hangingPunct="1"/>
            <a:r>
              <a:rPr lang="zh-CN" altLang="en-US"/>
              <a:t>隐写术和数字水印现状</a:t>
            </a:r>
            <a:endParaRPr lang="zh-CN" altLang="en-US"/>
          </a:p>
        </p:txBody>
      </p:sp>
      <p:sp>
        <p:nvSpPr>
          <p:cNvPr id="2" name="Rectangle 3" descr="Rectangle: Click to edit Master text styles&#10;Second level&#10;Third level&#10;Fourth level&#10;Fifth level"/>
          <p:cNvSpPr>
            <a:spLocks noGrp="1" noChangeArrowheads="1"/>
          </p:cNvSpPr>
          <p:nvPr>
            <p:ph idx="1"/>
          </p:nvPr>
        </p:nvSpPr>
        <p:spPr>
          <a:xfrm>
            <a:off x="107504" y="1827213"/>
            <a:ext cx="9649072" cy="4114800"/>
          </a:xfrm>
        </p:spPr>
        <p:txBody>
          <a:bodyPr/>
          <a:lstStyle/>
          <a:p>
            <a:pPr eaLnBrk="1" hangingPunct="1">
              <a:lnSpc>
                <a:spcPct val="150000"/>
              </a:lnSpc>
            </a:pPr>
            <a:r>
              <a:rPr lang="zh-CN" altLang="en-US" dirty="0"/>
              <a:t>产品、软件</a:t>
            </a:r>
            <a:endParaRPr lang="zh-CN" altLang="en-US" dirty="0"/>
          </a:p>
          <a:p>
            <a:pPr lvl="1" eaLnBrk="1" hangingPunct="1">
              <a:lnSpc>
                <a:spcPct val="150000"/>
              </a:lnSpc>
            </a:pPr>
            <a:r>
              <a:rPr lang="en-US" altLang="zh-CN" sz="2000" dirty="0"/>
              <a:t>MP3Stego</a:t>
            </a:r>
            <a:endParaRPr lang="en-US" altLang="zh-CN" sz="2000" dirty="0"/>
          </a:p>
          <a:p>
            <a:pPr lvl="1" eaLnBrk="1" hangingPunct="1">
              <a:lnSpc>
                <a:spcPct val="150000"/>
              </a:lnSpc>
            </a:pPr>
            <a:r>
              <a:rPr lang="en-US" altLang="zh-CN" sz="2000" dirty="0" err="1"/>
              <a:t>Jstego</a:t>
            </a:r>
            <a:endParaRPr lang="en-US" altLang="zh-CN" sz="2000" dirty="0"/>
          </a:p>
          <a:p>
            <a:pPr lvl="1" eaLnBrk="1" hangingPunct="1">
              <a:lnSpc>
                <a:spcPct val="150000"/>
              </a:lnSpc>
            </a:pPr>
            <a:r>
              <a:rPr lang="en-US" altLang="zh-CN" sz="2000" dirty="0"/>
              <a:t>Stools(</a:t>
            </a:r>
            <a:r>
              <a:rPr lang="en-US" altLang="zh-CN" sz="2000" dirty="0" err="1"/>
              <a:t>wav,gif,bmp</a:t>
            </a:r>
            <a:r>
              <a:rPr lang="en-US" altLang="zh-CN" sz="2000" dirty="0"/>
              <a:t>)</a:t>
            </a:r>
            <a:endParaRPr lang="en-US" altLang="zh-CN" sz="2000" dirty="0"/>
          </a:p>
          <a:p>
            <a:pPr lvl="1" eaLnBrk="1" hangingPunct="1">
              <a:lnSpc>
                <a:spcPct val="150000"/>
              </a:lnSpc>
            </a:pPr>
            <a:r>
              <a:rPr lang="en-US" altLang="zh-CN" sz="2000" dirty="0" err="1"/>
              <a:t>OutGuess</a:t>
            </a:r>
            <a:endParaRPr lang="en-US" altLang="zh-CN" sz="2000" dirty="0">
              <a:latin typeface="Times New Roman" panose="02020603050405020304" pitchFamily="18" charset="0"/>
            </a:endParaRPr>
          </a:p>
          <a:p>
            <a:pPr lvl="1" eaLnBrk="1" hangingPunct="1">
              <a:lnSpc>
                <a:spcPct val="150000"/>
              </a:lnSpc>
            </a:pPr>
            <a:r>
              <a:rPr lang="en-US" altLang="zh-CN" sz="2000" dirty="0">
                <a:latin typeface="Times New Roman" panose="02020603050405020304" pitchFamily="18" charset="0"/>
              </a:rPr>
              <a:t>…</a:t>
            </a:r>
            <a:endParaRPr lang="en-US" altLang="zh-CN" sz="2000" dirty="0">
              <a:latin typeface="Times New Roman" panose="02020603050405020304" pitchFamily="18" charset="0"/>
            </a:endParaRPr>
          </a:p>
          <a:p>
            <a:pPr lvl="1" eaLnBrk="1" hangingPunct="1">
              <a:lnSpc>
                <a:spcPct val="150000"/>
              </a:lnSpc>
            </a:pPr>
            <a:r>
              <a:rPr lang="en-US" altLang="zh-CN" sz="2000" dirty="0">
                <a:latin typeface="Times New Roman" panose="02020603050405020304" pitchFamily="18" charset="0"/>
                <a:hlinkClick r:id="rId1"/>
              </a:rPr>
              <a:t>http://www.jjtc.com/Steganography/toolmatrix.htm</a:t>
            </a:r>
            <a:endParaRPr lang="en-US" altLang="zh-CN" sz="2000" dirty="0">
              <a:latin typeface="Times New Roman" panose="02020603050405020304" pitchFamily="18" charset="0"/>
            </a:endParaRPr>
          </a:p>
          <a:p>
            <a:pPr lvl="1" eaLnBrk="1" hangingPunct="1">
              <a:lnSpc>
                <a:spcPct val="150000"/>
              </a:lnSpc>
            </a:pPr>
            <a:r>
              <a:rPr lang="zh-CN" altLang="en-US" sz="2000" dirty="0">
                <a:latin typeface="Times New Roman" panose="02020603050405020304" pitchFamily="18" charset="0"/>
              </a:rPr>
              <a:t>信息隐藏主页（</a:t>
            </a:r>
            <a:r>
              <a:rPr lang="en-US" altLang="zh-CN" sz="2000" dirty="0" err="1">
                <a:latin typeface="Times New Roman" panose="02020603050405020304" pitchFamily="18" charset="0"/>
              </a:rPr>
              <a:t>petitcolas</a:t>
            </a:r>
            <a:r>
              <a:rPr lang="zh-CN" altLang="en-US" sz="2000" dirty="0">
                <a:latin typeface="Times New Roman" panose="02020603050405020304" pitchFamily="18" charset="0"/>
              </a:rPr>
              <a:t>维护）</a:t>
            </a:r>
            <a:r>
              <a:rPr lang="en-US" altLang="zh-CN" sz="2000" dirty="0">
                <a:latin typeface="Times New Roman" panose="02020603050405020304" pitchFamily="18" charset="0"/>
              </a:rPr>
              <a:t>https://www.petitcolas.net/steganography/</a:t>
            </a:r>
            <a:endParaRPr lang="en-US" altLang="zh-CN" sz="2000" dirty="0">
              <a:latin typeface="Times New Roman" panose="02020603050405020304" pitchFamily="18" charset="0"/>
            </a:endParaRPr>
          </a:p>
          <a:p>
            <a:pPr lvl="1" eaLnBrk="1" hangingPunct="1">
              <a:lnSpc>
                <a:spcPct val="150000"/>
              </a:lnSpc>
            </a:pPr>
            <a:endParaRPr lang="en-US" altLang="zh-CN" sz="2000" dirty="0"/>
          </a:p>
        </p:txBody>
      </p:sp>
      <p:sp>
        <p:nvSpPr>
          <p:cNvPr id="64518"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A8901D4C-8CB4-4BB3-8F68-E17BB10133E1}"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additive="base">
                                        <p:cTn id="3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 calcmode="lin" valueType="num">
                                      <p:cBhvr additive="base">
                                        <p:cTn id="3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66563"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7FD0312-55D7-4EAD-9536-66F0D408450A}"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66564" name="Rectangle 2"/>
          <p:cNvSpPr>
            <a:spLocks noGrp="1" noChangeArrowheads="1"/>
          </p:cNvSpPr>
          <p:nvPr>
            <p:ph type="title"/>
          </p:nvPr>
        </p:nvSpPr>
        <p:spPr/>
        <p:txBody>
          <a:bodyPr/>
          <a:lstStyle/>
          <a:p>
            <a:pPr eaLnBrk="1" hangingPunct="1"/>
            <a:r>
              <a:rPr lang="zh-CN" altLang="en-US"/>
              <a:t>隐写术和数字水印现状</a:t>
            </a:r>
            <a:endParaRPr lang="zh-CN" altLang="en-US"/>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lnSpc>
                <a:spcPct val="150000"/>
              </a:lnSpc>
              <a:buFont typeface="Wingdings" panose="05000000000000000000" pitchFamily="2" charset="2"/>
              <a:buNone/>
            </a:pPr>
            <a:endParaRPr lang="zh-CN" altLang="en-US"/>
          </a:p>
        </p:txBody>
      </p:sp>
      <p:sp>
        <p:nvSpPr>
          <p:cNvPr id="66566"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27729994-E548-4101-8896-DC54C3FC28C1}"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pic>
        <p:nvPicPr>
          <p:cNvPr id="6656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0663" y="1751013"/>
            <a:ext cx="6062662"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68611"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EDBC210-ACC3-46A3-AF28-56F411D47B53}"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68612" name="Rectangle 2"/>
          <p:cNvSpPr>
            <a:spLocks noGrp="1" noChangeArrowheads="1"/>
          </p:cNvSpPr>
          <p:nvPr>
            <p:ph type="title"/>
          </p:nvPr>
        </p:nvSpPr>
        <p:spPr/>
        <p:txBody>
          <a:bodyPr/>
          <a:lstStyle/>
          <a:p>
            <a:pPr eaLnBrk="1" hangingPunct="1"/>
            <a:r>
              <a:rPr lang="zh-CN" altLang="en-US"/>
              <a:t>隐写术和数字水印现状</a:t>
            </a:r>
            <a:endParaRPr lang="zh-CN" altLang="en-US"/>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lnSpc>
                <a:spcPct val="150000"/>
              </a:lnSpc>
              <a:buFont typeface="Wingdings" panose="05000000000000000000" pitchFamily="2" charset="2"/>
              <a:buNone/>
            </a:pPr>
            <a:endParaRPr lang="zh-CN" altLang="en-US"/>
          </a:p>
        </p:txBody>
      </p:sp>
      <p:sp>
        <p:nvSpPr>
          <p:cNvPr id="68614"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79AC9062-0376-46A3-8447-21DE25FB6F77}"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pic>
        <p:nvPicPr>
          <p:cNvPr id="6861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7600" y="1751013"/>
            <a:ext cx="7616825" cy="41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70659"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6932CA6-AA7D-4409-81AC-136FD9C85B17}"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70660" name="Rectangle 2"/>
          <p:cNvSpPr>
            <a:spLocks noGrp="1" noChangeArrowheads="1"/>
          </p:cNvSpPr>
          <p:nvPr>
            <p:ph type="title"/>
          </p:nvPr>
        </p:nvSpPr>
        <p:spPr/>
        <p:txBody>
          <a:bodyPr/>
          <a:lstStyle/>
          <a:p>
            <a:pPr eaLnBrk="1" hangingPunct="1"/>
            <a:r>
              <a:rPr lang="zh-CN" altLang="en-US"/>
              <a:t>隐写术和数字水印现状</a:t>
            </a:r>
            <a:endParaRPr lang="zh-CN" altLang="en-US"/>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lnSpc>
                <a:spcPct val="150000"/>
              </a:lnSpc>
              <a:buFont typeface="Wingdings" panose="05000000000000000000" pitchFamily="2" charset="2"/>
              <a:buNone/>
            </a:pPr>
            <a:endParaRPr lang="zh-CN" altLang="en-US"/>
          </a:p>
        </p:txBody>
      </p:sp>
      <p:sp>
        <p:nvSpPr>
          <p:cNvPr id="70662"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0F76EA4-70AE-4BCF-BE64-9D40225CEECD}"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pic>
        <p:nvPicPr>
          <p:cNvPr id="7066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8238" y="1751013"/>
            <a:ext cx="7777162" cy="390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sz="4000"/>
              <a:t>隐写术和数字水印现状</a:t>
            </a:r>
            <a:endParaRPr lang="zh-CN" altLang="en-US" sz="4000"/>
          </a:p>
        </p:txBody>
      </p:sp>
      <p:sp>
        <p:nvSpPr>
          <p:cNvPr id="24579" name="Rectangle 3" descr="Rectangle: Click to edit Master text styles&#10;Second level&#10;Third level&#10;Fourth level&#10;Fifth level"/>
          <p:cNvSpPr>
            <a:spLocks noGrp="1" noChangeArrowheads="1"/>
          </p:cNvSpPr>
          <p:nvPr>
            <p:ph sz="half" idx="1"/>
          </p:nvPr>
        </p:nvSpPr>
        <p:spPr/>
        <p:txBody>
          <a:bodyPr/>
          <a:lstStyle/>
          <a:p>
            <a:pPr eaLnBrk="1" hangingPunct="1">
              <a:lnSpc>
                <a:spcPct val="150000"/>
              </a:lnSpc>
            </a:pPr>
            <a:r>
              <a:rPr lang="zh-CN" altLang="en-US"/>
              <a:t>促因</a:t>
            </a:r>
            <a:endParaRPr lang="zh-CN" altLang="en-US"/>
          </a:p>
          <a:p>
            <a:pPr lvl="1" eaLnBrk="1" hangingPunct="1">
              <a:lnSpc>
                <a:spcPct val="150000"/>
              </a:lnSpc>
            </a:pPr>
            <a:r>
              <a:rPr lang="zh-CN" altLang="en-US"/>
              <a:t>版权保护</a:t>
            </a:r>
            <a:endParaRPr lang="en-US" altLang="zh-CN"/>
          </a:p>
          <a:p>
            <a:pPr lvl="2" eaLnBrk="1" hangingPunct="1">
              <a:lnSpc>
                <a:spcPct val="150000"/>
              </a:lnSpc>
            </a:pPr>
            <a:r>
              <a:rPr lang="en-US" altLang="zh-CN" sz="2100"/>
              <a:t>1999</a:t>
            </a:r>
            <a:r>
              <a:rPr lang="zh-CN" altLang="en-US" sz="2100"/>
              <a:t>年，专栏作家诉纽约时报等</a:t>
            </a:r>
            <a:r>
              <a:rPr lang="en-US" altLang="zh-CN" sz="2100"/>
              <a:t>4</a:t>
            </a:r>
            <a:r>
              <a:rPr lang="zh-CN" altLang="en-US" sz="2100"/>
              <a:t>家媒体</a:t>
            </a:r>
            <a:endParaRPr lang="en-US" altLang="zh-CN" sz="2100"/>
          </a:p>
          <a:p>
            <a:pPr lvl="2" eaLnBrk="1" hangingPunct="1">
              <a:lnSpc>
                <a:spcPct val="150000"/>
              </a:lnSpc>
            </a:pPr>
            <a:r>
              <a:rPr lang="en-US" altLang="zh-CN" sz="2100"/>
              <a:t>1999</a:t>
            </a:r>
            <a:r>
              <a:rPr lang="zh-CN" altLang="en-US" sz="2100"/>
              <a:t>年，王蒙等诉网站擅自在网上传播其作品</a:t>
            </a:r>
            <a:endParaRPr lang="zh-CN" altLang="en-US" sz="2100"/>
          </a:p>
        </p:txBody>
      </p:sp>
      <p:sp>
        <p:nvSpPr>
          <p:cNvPr id="54276" name="内容占位符 1"/>
          <p:cNvSpPr>
            <a:spLocks noGrp="1"/>
          </p:cNvSpPr>
          <p:nvPr>
            <p:ph sz="half" idx="2"/>
          </p:nvPr>
        </p:nvSpPr>
        <p:spPr/>
        <p:txBody>
          <a:bodyPr/>
          <a:lstStyle/>
          <a:p>
            <a:r>
              <a:rPr lang="zh-CN" altLang="en-US"/>
              <a:t>促因</a:t>
            </a:r>
            <a:endParaRPr lang="en-US" altLang="zh-CN"/>
          </a:p>
          <a:p>
            <a:pPr lvl="1"/>
            <a:r>
              <a:rPr lang="zh-CN" altLang="en-US"/>
              <a:t>保密通信</a:t>
            </a:r>
            <a:endParaRPr lang="en-US" altLang="zh-CN"/>
          </a:p>
          <a:p>
            <a:pPr lvl="2"/>
            <a:r>
              <a:rPr lang="en-US" altLang="zh-CN"/>
              <a:t>2001</a:t>
            </a:r>
            <a:r>
              <a:rPr lang="zh-CN" altLang="en-US"/>
              <a:t>年，</a:t>
            </a:r>
            <a:r>
              <a:rPr lang="en-US" altLang="zh-CN"/>
              <a:t>9.11</a:t>
            </a:r>
            <a:endParaRPr lang="zh-CN" altLang="en-US"/>
          </a:p>
        </p:txBody>
      </p:sp>
      <p:sp>
        <p:nvSpPr>
          <p:cNvPr id="72709"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7571B250-FE39-4755-B58F-06A5FB67A995}"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72710"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72711"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41E0281-F3C9-471B-917C-D6767ECA09FB}" type="slidenum">
              <a:rPr lang="en-US" altLang="zh-CN" sz="1200" smtClean="0">
                <a:latin typeface="Tahoma" panose="020B0604030504040204" pitchFamily="34" charset="0"/>
              </a:rPr>
            </a:fld>
            <a:endParaRPr lang="en-US" altLang="zh-CN" sz="1200">
              <a:latin typeface="Tahoma" panose="020B0604030504040204" pitchFamily="34" charset="0"/>
            </a:endParaRPr>
          </a:p>
        </p:txBody>
      </p:sp>
      <p:pic>
        <p:nvPicPr>
          <p:cNvPr id="7" name="Picture 4" descr="lade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6338" y="3459163"/>
            <a:ext cx="381000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79">
                                            <p:txEl>
                                              <p:pRg st="1" end="1"/>
                                            </p:txEl>
                                          </p:spTgt>
                                        </p:tgtEl>
                                        <p:attrNameLst>
                                          <p:attrName>style.visibility</p:attrName>
                                        </p:attrNameLst>
                                      </p:cBhvr>
                                      <p:to>
                                        <p:strVal val="visible"/>
                                      </p:to>
                                    </p:set>
                                    <p:anim calcmode="lin" valueType="num">
                                      <p:cBhvr additive="base">
                                        <p:cTn id="13" dur="500" fill="hold"/>
                                        <p:tgtEl>
                                          <p:spTgt spid="245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579">
                                            <p:txEl>
                                              <p:pRg st="2" end="2"/>
                                            </p:txEl>
                                          </p:spTgt>
                                        </p:tgtEl>
                                        <p:attrNameLst>
                                          <p:attrName>style.visibility</p:attrName>
                                        </p:attrNameLst>
                                      </p:cBhvr>
                                      <p:to>
                                        <p:strVal val="visible"/>
                                      </p:to>
                                    </p:set>
                                    <p:anim calcmode="lin" valueType="num">
                                      <p:cBhvr additive="base">
                                        <p:cTn id="19" dur="500" fill="hold"/>
                                        <p:tgtEl>
                                          <p:spTgt spid="245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579">
                                            <p:txEl>
                                              <p:pRg st="3" end="3"/>
                                            </p:txEl>
                                          </p:spTgt>
                                        </p:tgtEl>
                                        <p:attrNameLst>
                                          <p:attrName>style.visibility</p:attrName>
                                        </p:attrNameLst>
                                      </p:cBhvr>
                                      <p:to>
                                        <p:strVal val="visible"/>
                                      </p:to>
                                    </p:set>
                                    <p:anim calcmode="lin" valueType="num">
                                      <p:cBhvr additive="base">
                                        <p:cTn id="25" dur="500" fill="hold"/>
                                        <p:tgtEl>
                                          <p:spTgt spid="245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5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4276">
                                            <p:txEl>
                                              <p:pRg st="0" end="0"/>
                                            </p:txEl>
                                          </p:spTgt>
                                        </p:tgtEl>
                                        <p:attrNameLst>
                                          <p:attrName>style.visibility</p:attrName>
                                        </p:attrNameLst>
                                      </p:cBhvr>
                                      <p:to>
                                        <p:strVal val="visible"/>
                                      </p:to>
                                    </p:set>
                                    <p:animEffect transition="in" filter="fade">
                                      <p:cBhvr>
                                        <p:cTn id="31" dur="500"/>
                                        <p:tgtEl>
                                          <p:spTgt spid="54276">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276">
                                            <p:txEl>
                                              <p:pRg st="1" end="1"/>
                                            </p:txEl>
                                          </p:spTgt>
                                        </p:tgtEl>
                                        <p:attrNameLst>
                                          <p:attrName>style.visibility</p:attrName>
                                        </p:attrNameLst>
                                      </p:cBhvr>
                                      <p:to>
                                        <p:strVal val="visible"/>
                                      </p:to>
                                    </p:set>
                                    <p:animEffect transition="in" filter="fade">
                                      <p:cBhvr>
                                        <p:cTn id="34" dur="500"/>
                                        <p:tgtEl>
                                          <p:spTgt spid="54276">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276">
                                            <p:txEl>
                                              <p:pRg st="2" end="2"/>
                                            </p:txEl>
                                          </p:spTgt>
                                        </p:tgtEl>
                                        <p:attrNameLst>
                                          <p:attrName>style.visibility</p:attrName>
                                        </p:attrNameLst>
                                      </p:cBhvr>
                                      <p:to>
                                        <p:strVal val="visible"/>
                                      </p:to>
                                    </p:set>
                                    <p:animEffect transition="in" filter="fade">
                                      <p:cBhvr>
                                        <p:cTn id="37" dur="500"/>
                                        <p:tgtEl>
                                          <p:spTgt spid="5427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P spid="5427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r>
              <a:rPr lang="zh-CN" altLang="en-US" sz="4000"/>
              <a:t>隐写术和数字水印现状</a:t>
            </a:r>
            <a:endParaRPr lang="zh-CN" altLang="en-US" sz="4000"/>
          </a:p>
        </p:txBody>
      </p:sp>
      <p:sp>
        <p:nvSpPr>
          <p:cNvPr id="24579" name="Rectangle 3" descr="Rectangle: Click to edit Master text styles&#10;Second level&#10;Third level&#10;Fourth level&#10;Fifth level"/>
          <p:cNvSpPr>
            <a:spLocks noGrp="1" noChangeArrowheads="1"/>
          </p:cNvSpPr>
          <p:nvPr>
            <p:ph sz="half" idx="1"/>
          </p:nvPr>
        </p:nvSpPr>
        <p:spPr/>
        <p:txBody>
          <a:bodyPr/>
          <a:lstStyle/>
          <a:p>
            <a:pPr eaLnBrk="1" hangingPunct="1">
              <a:lnSpc>
                <a:spcPct val="150000"/>
              </a:lnSpc>
            </a:pPr>
            <a:r>
              <a:rPr lang="zh-CN" altLang="en-US"/>
              <a:t>保障</a:t>
            </a:r>
            <a:endParaRPr lang="zh-CN" altLang="en-US"/>
          </a:p>
          <a:p>
            <a:pPr lvl="1" eaLnBrk="1" hangingPunct="1">
              <a:lnSpc>
                <a:spcPct val="150000"/>
              </a:lnSpc>
            </a:pPr>
            <a:r>
              <a:rPr lang="zh-CN" altLang="en-US"/>
              <a:t>信号处理技术发展</a:t>
            </a:r>
            <a:endParaRPr lang="zh-CN" altLang="en-US"/>
          </a:p>
          <a:p>
            <a:pPr lvl="1" eaLnBrk="1" hangingPunct="1">
              <a:lnSpc>
                <a:spcPct val="150000"/>
              </a:lnSpc>
            </a:pPr>
            <a:r>
              <a:rPr lang="zh-CN" altLang="en-US"/>
              <a:t>人类感知系统的冗余（生理学、心理学）</a:t>
            </a:r>
            <a:endParaRPr lang="zh-CN" altLang="en-US"/>
          </a:p>
          <a:p>
            <a:pPr lvl="1" eaLnBrk="1" hangingPunct="1">
              <a:lnSpc>
                <a:spcPct val="150000"/>
              </a:lnSpc>
            </a:pPr>
            <a:r>
              <a:rPr lang="zh-CN" altLang="en-US"/>
              <a:t>海量的信息</a:t>
            </a:r>
            <a:endParaRPr lang="zh-CN" altLang="en-US"/>
          </a:p>
        </p:txBody>
      </p:sp>
      <p:sp>
        <p:nvSpPr>
          <p:cNvPr id="74758"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85683946-81E0-4492-B10A-14A187E356FA}"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74759"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74760"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A6C8EAE-FCCC-4829-882B-985F2CAACB72}" type="slidenum">
              <a:rPr lang="en-US" altLang="zh-CN" sz="1200" smtClean="0">
                <a:latin typeface="Tahoma" panose="020B0604030504040204" pitchFamily="34" charset="0"/>
              </a:rPr>
            </a:fld>
            <a:endParaRPr lang="en-US" altLang="zh-CN" sz="1200">
              <a:latin typeface="Tahoma" panose="020B0604030504040204" pitchFamily="34" charset="0"/>
            </a:endParaRPr>
          </a:p>
        </p:txBody>
      </p:sp>
      <p:pic>
        <p:nvPicPr>
          <p:cNvPr id="2" name="图片 1"/>
          <p:cNvPicPr>
            <a:picLocks noChangeAspect="1"/>
          </p:cNvPicPr>
          <p:nvPr/>
        </p:nvPicPr>
        <p:blipFill>
          <a:blip r:embed="rId1"/>
          <a:stretch>
            <a:fillRect/>
          </a:stretch>
        </p:blipFill>
        <p:spPr>
          <a:xfrm>
            <a:off x="1619672" y="1410843"/>
            <a:ext cx="7344816" cy="5221562"/>
          </a:xfrm>
          <a:prstGeom prst="rect">
            <a:avLst/>
          </a:prstGeom>
        </p:spPr>
      </p:pic>
      <p:sp>
        <p:nvSpPr>
          <p:cNvPr id="3" name="圆角矩形标注 2"/>
          <p:cNvSpPr/>
          <p:nvPr/>
        </p:nvSpPr>
        <p:spPr bwMode="auto">
          <a:xfrm>
            <a:off x="0" y="3589576"/>
            <a:ext cx="1296144" cy="2658824"/>
          </a:xfrm>
          <a:prstGeom prst="wedgeRoundRectCallout">
            <a:avLst>
              <a:gd name="adj1" fmla="val 80857"/>
              <a:gd name="adj2" fmla="val 4346"/>
              <a:gd name="adj3" fmla="val 16667"/>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感知心理学研究表明：一个人承受的压力越大，注意力越分散，画面转速</a:t>
            </a:r>
            <a:r>
              <a:rPr kumimoji="0" lang="zh-CN" altLang="en-US" sz="1800" b="0" i="0" u="none" strike="noStrike" cap="none" normalizeH="0" baseline="0">
                <a:ln>
                  <a:noFill/>
                </a:ln>
                <a:solidFill>
                  <a:schemeClr val="tx1"/>
                </a:solidFill>
                <a:effectLst/>
                <a:latin typeface="Verdana" panose="020B0604030504040204" pitchFamily="34" charset="0"/>
                <a:ea typeface="宋体" panose="02010600030101010101" pitchFamily="2" charset="-122"/>
              </a:rPr>
              <a:t>越大！</a:t>
            </a:r>
            <a:endParaRPr kumimoji="0" lang="zh-CN" altLang="en-US" sz="18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79">
                                            <p:txEl>
                                              <p:pRg st="1" end="1"/>
                                            </p:txEl>
                                          </p:spTgt>
                                        </p:tgtEl>
                                        <p:attrNameLst>
                                          <p:attrName>style.visibility</p:attrName>
                                        </p:attrNameLst>
                                      </p:cBhvr>
                                      <p:to>
                                        <p:strVal val="visible"/>
                                      </p:to>
                                    </p:set>
                                    <p:anim calcmode="lin" valueType="num">
                                      <p:cBhvr additive="base">
                                        <p:cTn id="13" dur="500" fill="hold"/>
                                        <p:tgtEl>
                                          <p:spTgt spid="245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579">
                                            <p:txEl>
                                              <p:pRg st="2" end="2"/>
                                            </p:txEl>
                                          </p:spTgt>
                                        </p:tgtEl>
                                        <p:attrNameLst>
                                          <p:attrName>style.visibility</p:attrName>
                                        </p:attrNameLst>
                                      </p:cBhvr>
                                      <p:to>
                                        <p:strVal val="visible"/>
                                      </p:to>
                                    </p:set>
                                    <p:anim calcmode="lin" valueType="num">
                                      <p:cBhvr additive="base">
                                        <p:cTn id="19" dur="500" fill="hold"/>
                                        <p:tgtEl>
                                          <p:spTgt spid="245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579">
                                            <p:txEl>
                                              <p:pRg st="3" end="3"/>
                                            </p:txEl>
                                          </p:spTgt>
                                        </p:tgtEl>
                                        <p:attrNameLst>
                                          <p:attrName>style.visibility</p:attrName>
                                        </p:attrNameLst>
                                      </p:cBhvr>
                                      <p:to>
                                        <p:strVal val="visible"/>
                                      </p:to>
                                    </p:set>
                                    <p:anim calcmode="lin" valueType="num">
                                      <p:cBhvr additive="base">
                                        <p:cTn id="25" dur="500" fill="hold"/>
                                        <p:tgtEl>
                                          <p:spTgt spid="245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5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7613" y="1917700"/>
            <a:ext cx="2857500" cy="28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5" name="Rectangle 2"/>
          <p:cNvSpPr>
            <a:spLocks noGrp="1" noChangeArrowheads="1"/>
          </p:cNvSpPr>
          <p:nvPr>
            <p:ph type="title"/>
          </p:nvPr>
        </p:nvSpPr>
        <p:spPr/>
        <p:txBody>
          <a:bodyPr/>
          <a:lstStyle/>
          <a:p>
            <a:pPr eaLnBrk="1" hangingPunct="1"/>
            <a:r>
              <a:rPr lang="zh-CN" altLang="en-US" sz="4000"/>
              <a:t>隐写术和数字水印现状</a:t>
            </a:r>
            <a:endParaRPr lang="zh-CN" altLang="en-US" sz="4000"/>
          </a:p>
        </p:txBody>
      </p:sp>
      <p:sp>
        <p:nvSpPr>
          <p:cNvPr id="24579" name="Rectangle 3" descr="Rectangle: Click to edit Master text styles&#10;Second level&#10;Third level&#10;Fourth level&#10;Fifth level"/>
          <p:cNvSpPr>
            <a:spLocks noGrp="1" noChangeArrowheads="1"/>
          </p:cNvSpPr>
          <p:nvPr>
            <p:ph sz="half" idx="1"/>
          </p:nvPr>
        </p:nvSpPr>
        <p:spPr/>
        <p:txBody>
          <a:bodyPr/>
          <a:lstStyle/>
          <a:p>
            <a:pPr eaLnBrk="1" hangingPunct="1">
              <a:lnSpc>
                <a:spcPct val="150000"/>
              </a:lnSpc>
            </a:pPr>
            <a:r>
              <a:rPr lang="zh-CN" altLang="en-US"/>
              <a:t>保障</a:t>
            </a:r>
            <a:endParaRPr lang="zh-CN" altLang="en-US"/>
          </a:p>
          <a:p>
            <a:pPr lvl="1" eaLnBrk="1" hangingPunct="1">
              <a:lnSpc>
                <a:spcPct val="150000"/>
              </a:lnSpc>
            </a:pPr>
            <a:r>
              <a:rPr lang="zh-CN" altLang="en-US"/>
              <a:t>信号处理技术发展</a:t>
            </a:r>
            <a:endParaRPr lang="zh-CN" altLang="en-US"/>
          </a:p>
          <a:p>
            <a:pPr lvl="1" eaLnBrk="1" hangingPunct="1">
              <a:lnSpc>
                <a:spcPct val="150000"/>
              </a:lnSpc>
            </a:pPr>
            <a:r>
              <a:rPr lang="zh-CN" altLang="en-US"/>
              <a:t>人类感知系统的冗余（生理学、心理学）</a:t>
            </a:r>
            <a:endParaRPr lang="zh-CN" altLang="en-US"/>
          </a:p>
          <a:p>
            <a:pPr lvl="1" eaLnBrk="1" hangingPunct="1">
              <a:lnSpc>
                <a:spcPct val="150000"/>
              </a:lnSpc>
            </a:pPr>
            <a:r>
              <a:rPr lang="zh-CN" altLang="en-US"/>
              <a:t>海量的信息</a:t>
            </a:r>
            <a:endParaRPr lang="zh-CN" altLang="en-US"/>
          </a:p>
        </p:txBody>
      </p:sp>
      <p:sp>
        <p:nvSpPr>
          <p:cNvPr id="74758"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85683946-81E0-4492-B10A-14A187E356FA}"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74759"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74760"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A6C8EAE-FCCC-4829-882B-985F2CAACB72}" type="slidenum">
              <a:rPr lang="en-US" altLang="zh-CN" sz="1200" smtClean="0">
                <a:latin typeface="Tahoma" panose="020B0604030504040204" pitchFamily="34" charset="0"/>
              </a:rPr>
            </a:fld>
            <a:endParaRPr lang="en-US" altLang="zh-CN" sz="1200">
              <a:latin typeface="Tahoma" panose="020B0604030504040204" pitchFamily="34" charset="0"/>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7213" y="3741738"/>
            <a:ext cx="1944687" cy="258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79">
                                            <p:txEl>
                                              <p:pRg st="1" end="1"/>
                                            </p:txEl>
                                          </p:spTgt>
                                        </p:tgtEl>
                                        <p:attrNameLst>
                                          <p:attrName>style.visibility</p:attrName>
                                        </p:attrNameLst>
                                      </p:cBhvr>
                                      <p:to>
                                        <p:strVal val="visible"/>
                                      </p:to>
                                    </p:set>
                                    <p:anim calcmode="lin" valueType="num">
                                      <p:cBhvr additive="base">
                                        <p:cTn id="13" dur="500" fill="hold"/>
                                        <p:tgtEl>
                                          <p:spTgt spid="245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579">
                                            <p:txEl>
                                              <p:pRg st="2" end="2"/>
                                            </p:txEl>
                                          </p:spTgt>
                                        </p:tgtEl>
                                        <p:attrNameLst>
                                          <p:attrName>style.visibility</p:attrName>
                                        </p:attrNameLst>
                                      </p:cBhvr>
                                      <p:to>
                                        <p:strVal val="visible"/>
                                      </p:to>
                                    </p:set>
                                    <p:anim calcmode="lin" valueType="num">
                                      <p:cBhvr additive="base">
                                        <p:cTn id="19" dur="500" fill="hold"/>
                                        <p:tgtEl>
                                          <p:spTgt spid="245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579">
                                            <p:txEl>
                                              <p:pRg st="3" end="3"/>
                                            </p:txEl>
                                          </p:spTgt>
                                        </p:tgtEl>
                                        <p:attrNameLst>
                                          <p:attrName>style.visibility</p:attrName>
                                        </p:attrNameLst>
                                      </p:cBhvr>
                                      <p:to>
                                        <p:strVal val="visible"/>
                                      </p:to>
                                    </p:set>
                                    <p:anim calcmode="lin" valueType="num">
                                      <p:cBhvr additive="base">
                                        <p:cTn id="25" dur="500" fill="hold"/>
                                        <p:tgtEl>
                                          <p:spTgt spid="245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5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页脚占位符 4"/>
          <p:cNvSpPr txBox="1">
            <a:spLocks noGrp="1"/>
          </p:cNvSpPr>
          <p:nvPr/>
        </p:nvSpPr>
        <p:spPr>
          <a:xfrm>
            <a:off x="3305175" y="6246813"/>
            <a:ext cx="2897188" cy="457200"/>
          </a:xfrm>
          <a:prstGeom prst="rect">
            <a:avLst/>
          </a:prstGeom>
          <a:noFill/>
          <a:ln w="9525">
            <a:noFill/>
          </a:ln>
        </p:spPr>
        <p:txBody>
          <a:bodyPr lIns="90000" tIns="46800" rIns="90000" bIns="46800"/>
          <a:p>
            <a:pPr algn="ctr" eaLnBrk="0" hangingPunct="0"/>
            <a:endParaRPr lang="en-US" altLang="x-none" sz="1400" dirty="0">
              <a:latin typeface="Arial" panose="020B0604020202020204" pitchFamily="34" charset="0"/>
            </a:endParaRPr>
          </a:p>
        </p:txBody>
      </p:sp>
      <p:sp>
        <p:nvSpPr>
          <p:cNvPr id="16387" name="灯片编号占位符 5"/>
          <p:cNvSpPr txBox="1">
            <a:spLocks noGrp="1"/>
          </p:cNvSpPr>
          <p:nvPr/>
        </p:nvSpPr>
        <p:spPr>
          <a:xfrm>
            <a:off x="6551613" y="6246813"/>
            <a:ext cx="1905000" cy="457200"/>
          </a:xfrm>
          <a:prstGeom prst="rect">
            <a:avLst/>
          </a:prstGeom>
          <a:noFill/>
          <a:ln w="9525">
            <a:noFill/>
          </a:ln>
        </p:spPr>
        <p:txBody>
          <a:bodyPr lIns="90000" tIns="46800" rIns="90000" bIns="46800"/>
          <a:p>
            <a:pPr algn="r" eaLnBrk="0" hangingPunct="0"/>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6388" name="Rectangle 2"/>
          <p:cNvSpPr>
            <a:spLocks noGrp="1"/>
          </p:cNvSpPr>
          <p:nvPr>
            <p:ph type="title"/>
          </p:nvPr>
        </p:nvSpPr>
        <p:spPr/>
        <p:txBody>
          <a:bodyPr vert="horz" wrap="square" anchor="ctr"/>
          <a:p>
            <a:pPr eaLnBrk="1" hangingPunct="1"/>
            <a:r>
              <a:rPr lang="zh-CN" altLang="en-US"/>
              <a:t>课程总体安排</a:t>
            </a:r>
            <a:endParaRPr lang="zh-CN" altLang="en-US"/>
          </a:p>
        </p:txBody>
      </p:sp>
      <p:sp>
        <p:nvSpPr>
          <p:cNvPr id="16389" name="Rectangle 3"/>
          <p:cNvSpPr>
            <a:spLocks noGrp="1"/>
          </p:cNvSpPr>
          <p:nvPr>
            <p:ph type="body"/>
          </p:nvPr>
        </p:nvSpPr>
        <p:spPr>
          <a:xfrm>
            <a:off x="323850" y="1700213"/>
            <a:ext cx="8820150" cy="4681537"/>
          </a:xfrm>
        </p:spPr>
        <p:txBody>
          <a:bodyPr vert="horz" wrap="square" anchor="t"/>
          <a:p>
            <a:pPr>
              <a:buNone/>
            </a:pPr>
            <a:r>
              <a:rPr lang="en-US" altLang="zh-CN" sz="2700" dirty="0">
                <a:sym typeface="+mn-ea"/>
              </a:rPr>
              <a:t>7</a:t>
            </a:r>
            <a:r>
              <a:rPr lang="zh-CN" altLang="en-US" sz="2700" dirty="0">
                <a:sym typeface="+mn-ea"/>
              </a:rPr>
              <a:t>、其他载体信息隐藏（</a:t>
            </a:r>
            <a:r>
              <a:rPr lang="en-US" altLang="zh-CN" sz="2700" dirty="0">
                <a:sym typeface="+mn-ea"/>
              </a:rPr>
              <a:t>2</a:t>
            </a:r>
            <a:r>
              <a:rPr lang="zh-CN" altLang="en-US" sz="2700" dirty="0">
                <a:sym typeface="+mn-ea"/>
              </a:rPr>
              <a:t>学时）</a:t>
            </a:r>
            <a:endParaRPr sz="2700" dirty="0"/>
          </a:p>
          <a:p>
            <a:pPr>
              <a:buNone/>
            </a:pPr>
            <a:r>
              <a:rPr lang="en-US" sz="2700" dirty="0"/>
              <a:t>8</a:t>
            </a:r>
            <a:r>
              <a:rPr lang="zh-CN" altLang="en-US" sz="2700" dirty="0"/>
              <a:t>、数字水印攻击技术（</a:t>
            </a:r>
            <a:r>
              <a:rPr lang="en-US" altLang="zh-CN" sz="2700" dirty="0"/>
              <a:t>2</a:t>
            </a:r>
            <a:r>
              <a:rPr lang="zh-CN" altLang="en-US" sz="2700" dirty="0"/>
              <a:t>学时）</a:t>
            </a:r>
            <a:endParaRPr lang="zh-CN" altLang="en-US" sz="2700" dirty="0"/>
          </a:p>
          <a:p>
            <a:pPr>
              <a:buNone/>
            </a:pPr>
            <a:r>
              <a:rPr lang="en-US" altLang="zh-CN" sz="2700" dirty="0"/>
              <a:t>9</a:t>
            </a:r>
            <a:r>
              <a:rPr lang="zh-CN" altLang="en-US" sz="2700" dirty="0"/>
              <a:t>、随堂大作业</a:t>
            </a:r>
            <a:r>
              <a:rPr lang="zh-CN" altLang="en-US" sz="2700" dirty="0">
                <a:sym typeface="+mn-ea"/>
              </a:rPr>
              <a:t>（</a:t>
            </a:r>
            <a:r>
              <a:rPr lang="en-US" altLang="zh-CN" sz="2700" dirty="0">
                <a:sym typeface="+mn-ea"/>
              </a:rPr>
              <a:t>2</a:t>
            </a:r>
            <a:r>
              <a:rPr lang="zh-CN" altLang="en-US" sz="2700" dirty="0">
                <a:sym typeface="+mn-ea"/>
              </a:rPr>
              <a:t>学时）</a:t>
            </a:r>
            <a:endParaRPr lang="zh-CN" altLang="en-US" sz="2700" dirty="0">
              <a:sym typeface="+mn-ea"/>
            </a:endParaRPr>
          </a:p>
          <a:p>
            <a:pPr>
              <a:buNone/>
            </a:pPr>
            <a:endParaRPr sz="2700" dirty="0"/>
          </a:p>
        </p:txBody>
      </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76803"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13211CE9-7BFF-485F-BA89-0BD014FA3F6C}"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76804" name="Rectangle 2"/>
          <p:cNvSpPr>
            <a:spLocks noGrp="1" noChangeArrowheads="1"/>
          </p:cNvSpPr>
          <p:nvPr>
            <p:ph type="title"/>
          </p:nvPr>
        </p:nvSpPr>
        <p:spPr/>
        <p:txBody>
          <a:bodyPr/>
          <a:lstStyle/>
          <a:p>
            <a:pPr eaLnBrk="1" hangingPunct="1"/>
            <a:r>
              <a:rPr lang="zh-CN" altLang="en-US" sz="4000" dirty="0"/>
              <a:t>隐写术和数字水印现状</a:t>
            </a:r>
            <a:br>
              <a:rPr lang="en-US" altLang="zh-CN" sz="4000" dirty="0"/>
            </a:br>
            <a:r>
              <a:rPr lang="zh-CN" altLang="en-US" sz="4000" dirty="0"/>
              <a:t>	</a:t>
            </a:r>
            <a:r>
              <a:rPr lang="en-US" altLang="zh-CN" sz="4000" dirty="0">
                <a:latin typeface="Times New Roman" panose="02020603050405020304" pitchFamily="18" charset="0"/>
              </a:rPr>
              <a:t>——</a:t>
            </a:r>
            <a:r>
              <a:rPr lang="zh-CN" altLang="en-US" sz="4000" dirty="0"/>
              <a:t>研究课题</a:t>
            </a:r>
            <a:endParaRPr lang="zh-CN" altLang="en-US" sz="4000" dirty="0"/>
          </a:p>
        </p:txBody>
      </p:sp>
      <p:sp>
        <p:nvSpPr>
          <p:cNvPr id="25603"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sz="2800" dirty="0"/>
              <a:t>正向研究</a:t>
            </a:r>
            <a:endParaRPr lang="zh-CN" altLang="en-US" sz="2800" dirty="0"/>
          </a:p>
          <a:p>
            <a:pPr lvl="1" eaLnBrk="1" hangingPunct="1">
              <a:lnSpc>
                <a:spcPct val="150000"/>
              </a:lnSpc>
            </a:pPr>
            <a:r>
              <a:rPr lang="zh-CN" altLang="en-US" sz="2400" dirty="0"/>
              <a:t>基于图像的隐写和数字水印技术较成熟</a:t>
            </a:r>
            <a:endParaRPr lang="zh-CN" altLang="en-US" sz="2400" dirty="0"/>
          </a:p>
          <a:p>
            <a:pPr lvl="1" eaLnBrk="1" hangingPunct="1">
              <a:lnSpc>
                <a:spcPct val="150000"/>
              </a:lnSpc>
            </a:pPr>
            <a:r>
              <a:rPr lang="zh-CN" altLang="en-US" sz="2400" dirty="0"/>
              <a:t>基于音频的隐写和数字水印技术还在发展</a:t>
            </a:r>
            <a:endParaRPr lang="zh-CN" altLang="en-US" sz="2400" dirty="0"/>
          </a:p>
          <a:p>
            <a:pPr lvl="1" eaLnBrk="1" hangingPunct="1">
              <a:lnSpc>
                <a:spcPct val="150000"/>
              </a:lnSpc>
            </a:pPr>
            <a:r>
              <a:rPr lang="zh-CN" altLang="en-US" sz="2400" dirty="0"/>
              <a:t>视频隐写和数字水印的研究是新兴的热点</a:t>
            </a:r>
            <a:endParaRPr lang="zh-CN" altLang="en-US" sz="2400" dirty="0"/>
          </a:p>
          <a:p>
            <a:pPr lvl="1" eaLnBrk="1" hangingPunct="1">
              <a:lnSpc>
                <a:spcPct val="150000"/>
              </a:lnSpc>
            </a:pPr>
            <a:r>
              <a:rPr lang="zh-CN" altLang="en-US" sz="2400" dirty="0"/>
              <a:t>文本、协议、软件</a:t>
            </a:r>
            <a:r>
              <a:rPr lang="en-US" altLang="zh-CN" sz="2400" dirty="0">
                <a:latin typeface="Times New Roman" panose="02020603050405020304" pitchFamily="18" charset="0"/>
              </a:rPr>
              <a:t>…</a:t>
            </a:r>
            <a:endParaRPr lang="en-US" altLang="zh-CN" sz="2400" dirty="0">
              <a:latin typeface="Times New Roman" panose="02020603050405020304" pitchFamily="18" charset="0"/>
            </a:endParaRPr>
          </a:p>
          <a:p>
            <a:pPr lvl="1" eaLnBrk="1" hangingPunct="1">
              <a:lnSpc>
                <a:spcPct val="150000"/>
              </a:lnSpc>
            </a:pPr>
            <a:r>
              <a:rPr lang="zh-CN" altLang="en-US" sz="2400">
                <a:latin typeface="Times New Roman" panose="02020603050405020304" pitchFamily="18" charset="0"/>
              </a:rPr>
              <a:t>信息隐藏在</a:t>
            </a:r>
            <a:r>
              <a:rPr lang="zh-CN" altLang="en-US" sz="2400" dirty="0">
                <a:latin typeface="Times New Roman" panose="02020603050405020304" pitchFamily="18" charset="0"/>
              </a:rPr>
              <a:t>物联网、大数据隐私保护、区块链等新场景的应用。</a:t>
            </a:r>
            <a:endParaRPr lang="en-US" altLang="zh-CN" sz="2400" dirty="0"/>
          </a:p>
        </p:txBody>
      </p:sp>
      <p:sp>
        <p:nvSpPr>
          <p:cNvPr id="76806"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1D1E33F2-A82A-45A1-B02C-AC109ACD4EAC}"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 calcmode="lin" valueType="num">
                                      <p:cBhvr additive="base">
                                        <p:cTn id="19"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03">
                                            <p:txEl>
                                              <p:pRg st="3" end="3"/>
                                            </p:txEl>
                                          </p:spTgt>
                                        </p:tgtEl>
                                        <p:attrNameLst>
                                          <p:attrName>style.visibility</p:attrName>
                                        </p:attrNameLst>
                                      </p:cBhvr>
                                      <p:to>
                                        <p:strVal val="visible"/>
                                      </p:to>
                                    </p:set>
                                    <p:anim calcmode="lin" valueType="num">
                                      <p:cBhvr additive="base">
                                        <p:cTn id="25"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603">
                                            <p:txEl>
                                              <p:pRg st="4" end="4"/>
                                            </p:txEl>
                                          </p:spTgt>
                                        </p:tgtEl>
                                        <p:attrNameLst>
                                          <p:attrName>style.visibility</p:attrName>
                                        </p:attrNameLst>
                                      </p:cBhvr>
                                      <p:to>
                                        <p:strVal val="visible"/>
                                      </p:to>
                                    </p:set>
                                    <p:anim calcmode="lin" valueType="num">
                                      <p:cBhvr additive="base">
                                        <p:cTn id="31"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603">
                                            <p:txEl>
                                              <p:pRg st="5" end="5"/>
                                            </p:txEl>
                                          </p:spTgt>
                                        </p:tgtEl>
                                        <p:attrNameLst>
                                          <p:attrName>style.visibility</p:attrName>
                                        </p:attrNameLst>
                                      </p:cBhvr>
                                      <p:to>
                                        <p:strVal val="visible"/>
                                      </p:to>
                                    </p:set>
                                    <p:anim calcmode="lin" valueType="num">
                                      <p:cBhvr additive="base">
                                        <p:cTn id="35"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560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78851"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A36F3522-F668-4744-9F80-F7ECB87E9E4C}"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78852" name="Rectangle 2"/>
          <p:cNvSpPr>
            <a:spLocks noGrp="1" noChangeArrowheads="1"/>
          </p:cNvSpPr>
          <p:nvPr>
            <p:ph type="title"/>
          </p:nvPr>
        </p:nvSpPr>
        <p:spPr/>
        <p:txBody>
          <a:bodyPr/>
          <a:lstStyle/>
          <a:p>
            <a:pPr eaLnBrk="1" hangingPunct="1"/>
            <a:r>
              <a:rPr lang="zh-CN" altLang="en-US" sz="4000" dirty="0"/>
              <a:t>隐写术和数字水印现状</a:t>
            </a:r>
            <a:br>
              <a:rPr lang="en-US" altLang="zh-CN" sz="4000" dirty="0"/>
            </a:br>
            <a:r>
              <a:rPr lang="zh-CN" altLang="en-US" sz="4000" dirty="0"/>
              <a:t>	</a:t>
            </a:r>
            <a:r>
              <a:rPr lang="en-US" altLang="zh-CN" sz="4000" dirty="0">
                <a:latin typeface="Times New Roman" panose="02020603050405020304" pitchFamily="18" charset="0"/>
              </a:rPr>
              <a:t>——</a:t>
            </a:r>
            <a:r>
              <a:rPr lang="zh-CN" altLang="en-US" sz="4000" dirty="0"/>
              <a:t>研究课题</a:t>
            </a:r>
            <a:endParaRPr lang="zh-CN" altLang="en-US" sz="4000" dirty="0"/>
          </a:p>
        </p:txBody>
      </p:sp>
      <p:sp>
        <p:nvSpPr>
          <p:cNvPr id="25603" name="Rectangle 3" descr="Rectangle: Click to edit Master text styles&#10;Second level&#10;Third level&#10;Fourth level&#10;Fifth level"/>
          <p:cNvSpPr>
            <a:spLocks noGrp="1" noChangeArrowheads="1"/>
          </p:cNvSpPr>
          <p:nvPr>
            <p:ph idx="1"/>
          </p:nvPr>
        </p:nvSpPr>
        <p:spPr>
          <a:xfrm>
            <a:off x="251520" y="1484313"/>
            <a:ext cx="8784976" cy="4114800"/>
          </a:xfrm>
        </p:spPr>
        <p:txBody>
          <a:bodyPr/>
          <a:lstStyle/>
          <a:p>
            <a:pPr eaLnBrk="1" hangingPunct="1">
              <a:lnSpc>
                <a:spcPct val="150000"/>
              </a:lnSpc>
            </a:pPr>
            <a:r>
              <a:rPr lang="zh-CN" altLang="en-US" sz="2800" dirty="0"/>
              <a:t>逆向研究</a:t>
            </a:r>
            <a:endParaRPr lang="en-US" altLang="zh-CN" sz="2800" dirty="0"/>
          </a:p>
          <a:p>
            <a:pPr lvl="1" eaLnBrk="1" hangingPunct="1">
              <a:lnSpc>
                <a:spcPct val="150000"/>
              </a:lnSpc>
            </a:pPr>
            <a:r>
              <a:rPr lang="zh-CN" altLang="en-US" sz="2400" dirty="0"/>
              <a:t>主动攻击：在不显著影响使用价值前提下，尽量抹除信息。</a:t>
            </a:r>
            <a:endParaRPr lang="en-US" altLang="zh-CN" sz="2400" dirty="0"/>
          </a:p>
          <a:p>
            <a:pPr lvl="1" eaLnBrk="1" hangingPunct="1">
              <a:lnSpc>
                <a:spcPct val="150000"/>
              </a:lnSpc>
            </a:pPr>
            <a:r>
              <a:rPr lang="zh-CN" altLang="en-US" sz="2400" dirty="0"/>
              <a:t>被动攻击：判定并提取待检测载体中信息</a:t>
            </a:r>
            <a:endParaRPr lang="en-US" altLang="zh-CN" sz="2400" dirty="0"/>
          </a:p>
          <a:p>
            <a:pPr eaLnBrk="1" hangingPunct="1">
              <a:lnSpc>
                <a:spcPct val="150000"/>
              </a:lnSpc>
            </a:pPr>
            <a:r>
              <a:rPr lang="zh-CN" altLang="en-US" sz="2800" dirty="0"/>
              <a:t>新研究点</a:t>
            </a:r>
            <a:endParaRPr lang="zh-CN" altLang="en-US" sz="2800" dirty="0"/>
          </a:p>
          <a:p>
            <a:pPr lvl="1" eaLnBrk="1" hangingPunct="1">
              <a:lnSpc>
                <a:spcPct val="150000"/>
              </a:lnSpc>
            </a:pPr>
            <a:r>
              <a:rPr lang="en-US" altLang="zh-CN" sz="2400" dirty="0"/>
              <a:t>Benchmark</a:t>
            </a:r>
            <a:r>
              <a:rPr lang="zh-CN" altLang="en-US" sz="2400" dirty="0"/>
              <a:t>（</a:t>
            </a:r>
            <a:r>
              <a:rPr lang="en-US" altLang="zh-CN" sz="2400" dirty="0"/>
              <a:t>Stirmark</a:t>
            </a:r>
            <a:r>
              <a:rPr lang="zh-CN" altLang="en-US" sz="2400" dirty="0"/>
              <a:t>），数字图像取证，感知哈希。</a:t>
            </a:r>
            <a:endParaRPr lang="zh-CN" altLang="en-US" sz="2400" dirty="0"/>
          </a:p>
          <a:p>
            <a:pPr eaLnBrk="1" hangingPunct="1">
              <a:lnSpc>
                <a:spcPct val="150000"/>
              </a:lnSpc>
            </a:pPr>
            <a:r>
              <a:rPr lang="zh-CN" altLang="en-US" sz="2800" dirty="0"/>
              <a:t>理论研究</a:t>
            </a:r>
            <a:endParaRPr lang="zh-CN" altLang="en-US" sz="2800" dirty="0"/>
          </a:p>
          <a:p>
            <a:pPr lvl="1" eaLnBrk="1" hangingPunct="1">
              <a:lnSpc>
                <a:spcPct val="150000"/>
              </a:lnSpc>
            </a:pPr>
            <a:r>
              <a:rPr lang="zh-CN" altLang="en-US" sz="2400" dirty="0"/>
              <a:t>容量研究（博弈法、信息论法）</a:t>
            </a:r>
            <a:endParaRPr lang="zh-CN" altLang="en-US" sz="2400" dirty="0"/>
          </a:p>
        </p:txBody>
      </p:sp>
      <p:sp>
        <p:nvSpPr>
          <p:cNvPr id="78854"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048B9D8B-5565-4536-8AB6-1D94F044EC00}"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 calcmode="lin" valueType="num">
                                      <p:cBhvr additive="base">
                                        <p:cTn id="19"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03">
                                            <p:txEl>
                                              <p:pRg st="3" end="3"/>
                                            </p:txEl>
                                          </p:spTgt>
                                        </p:tgtEl>
                                        <p:attrNameLst>
                                          <p:attrName>style.visibility</p:attrName>
                                        </p:attrNameLst>
                                      </p:cBhvr>
                                      <p:to>
                                        <p:strVal val="visible"/>
                                      </p:to>
                                    </p:set>
                                    <p:anim calcmode="lin" valueType="num">
                                      <p:cBhvr additive="base">
                                        <p:cTn id="25"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603">
                                            <p:txEl>
                                              <p:pRg st="4" end="4"/>
                                            </p:txEl>
                                          </p:spTgt>
                                        </p:tgtEl>
                                        <p:attrNameLst>
                                          <p:attrName>style.visibility</p:attrName>
                                        </p:attrNameLst>
                                      </p:cBhvr>
                                      <p:to>
                                        <p:strVal val="visible"/>
                                      </p:to>
                                    </p:set>
                                    <p:anim calcmode="lin" valueType="num">
                                      <p:cBhvr additive="base">
                                        <p:cTn id="29"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5603">
                                            <p:txEl>
                                              <p:pRg st="5" end="5"/>
                                            </p:txEl>
                                          </p:spTgt>
                                        </p:tgtEl>
                                        <p:attrNameLst>
                                          <p:attrName>style.visibility</p:attrName>
                                        </p:attrNameLst>
                                      </p:cBhvr>
                                      <p:to>
                                        <p:strVal val="visible"/>
                                      </p:to>
                                    </p:set>
                                    <p:anim calcmode="lin" valueType="num">
                                      <p:cBhvr additive="base">
                                        <p:cTn id="35"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56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603">
                                            <p:txEl>
                                              <p:pRg st="6" end="6"/>
                                            </p:txEl>
                                          </p:spTgt>
                                        </p:tgtEl>
                                        <p:attrNameLst>
                                          <p:attrName>style.visibility</p:attrName>
                                        </p:attrNameLst>
                                      </p:cBhvr>
                                      <p:to>
                                        <p:strVal val="visible"/>
                                      </p:to>
                                    </p:set>
                                    <p:anim calcmode="lin" valueType="num">
                                      <p:cBhvr additive="base">
                                        <p:cTn id="41" dur="500" fill="hold"/>
                                        <p:tgtEl>
                                          <p:spTgt spid="2560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60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B7C33B3-0CF6-48A0-AADF-DCF29021597C}" type="slidenum">
              <a:rPr kumimoji="0" lang="zh-CN" altLang="en-US" sz="1400" smtClean="0"/>
            </a:fld>
            <a:endParaRPr kumimoji="0" lang="en-US" altLang="zh-CN" sz="1400"/>
          </a:p>
        </p:txBody>
      </p:sp>
      <p:sp>
        <p:nvSpPr>
          <p:cNvPr id="20483" name="Rectangle 2"/>
          <p:cNvSpPr>
            <a:spLocks noGrp="1" noChangeArrowheads="1"/>
          </p:cNvSpPr>
          <p:nvPr>
            <p:ph type="title"/>
          </p:nvPr>
        </p:nvSpPr>
        <p:spPr/>
        <p:txBody>
          <a:bodyPr/>
          <a:lstStyle/>
          <a:p>
            <a:pPr eaLnBrk="1" hangingPunct="1"/>
            <a:r>
              <a:rPr lang="zh-CN" altLang="en-US" dirty="0"/>
              <a:t>隐写术和数字水印现状</a:t>
            </a:r>
            <a:br>
              <a:rPr lang="en-US" altLang="zh-CN" dirty="0"/>
            </a:br>
            <a:r>
              <a:rPr lang="zh-CN" altLang="en-US" dirty="0"/>
              <a:t>	</a:t>
            </a:r>
            <a:r>
              <a:rPr lang="en-US" altLang="zh-CN" dirty="0"/>
              <a:t>——</a:t>
            </a:r>
            <a:r>
              <a:rPr lang="zh-CN" altLang="en-US" dirty="0"/>
              <a:t>研究层次</a:t>
            </a:r>
            <a:endParaRPr lang="zh-CN" altLang="en-US" dirty="0"/>
          </a:p>
        </p:txBody>
      </p:sp>
      <p:sp>
        <p:nvSpPr>
          <p:cNvPr id="20484" name="Text Box 4"/>
          <p:cNvSpPr txBox="1">
            <a:spLocks noChangeArrowheads="1"/>
          </p:cNvSpPr>
          <p:nvPr/>
        </p:nvSpPr>
        <p:spPr bwMode="auto">
          <a:xfrm>
            <a:off x="1116013" y="4868863"/>
            <a:ext cx="3024187" cy="588962"/>
          </a:xfrm>
          <a:prstGeom prst="rect">
            <a:avLst/>
          </a:prstGeom>
          <a:solidFill>
            <a:srgbClr val="FF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3200" b="1"/>
              <a:t>基础理论研究</a:t>
            </a:r>
            <a:endParaRPr lang="zh-CN" altLang="en-US"/>
          </a:p>
        </p:txBody>
      </p:sp>
      <p:sp>
        <p:nvSpPr>
          <p:cNvPr id="20485" name="Text Box 5"/>
          <p:cNvSpPr txBox="1">
            <a:spLocks noChangeArrowheads="1"/>
          </p:cNvSpPr>
          <p:nvPr/>
        </p:nvSpPr>
        <p:spPr bwMode="auto">
          <a:xfrm>
            <a:off x="1116013" y="4005263"/>
            <a:ext cx="3024187" cy="588962"/>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3200" b="1" dirty="0"/>
              <a:t>应用基础研究</a:t>
            </a:r>
            <a:endParaRPr lang="zh-CN" altLang="en-US" dirty="0"/>
          </a:p>
        </p:txBody>
      </p:sp>
      <p:sp>
        <p:nvSpPr>
          <p:cNvPr id="20486" name="Text Box 6"/>
          <p:cNvSpPr txBox="1">
            <a:spLocks noChangeArrowheads="1"/>
          </p:cNvSpPr>
          <p:nvPr/>
        </p:nvSpPr>
        <p:spPr bwMode="auto">
          <a:xfrm>
            <a:off x="1116013" y="3141663"/>
            <a:ext cx="3024187" cy="588962"/>
          </a:xfrm>
          <a:prstGeom prst="rect">
            <a:avLst/>
          </a:prstGeom>
          <a:solidFill>
            <a:srgbClr val="00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3200" b="1"/>
              <a:t>应用技术研究</a:t>
            </a:r>
            <a:endParaRPr lang="zh-CN" altLang="en-US"/>
          </a:p>
        </p:txBody>
      </p:sp>
      <p:sp>
        <p:nvSpPr>
          <p:cNvPr id="20487" name="AutoShape 7"/>
          <p:cNvSpPr>
            <a:spLocks noChangeArrowheads="1"/>
          </p:cNvSpPr>
          <p:nvPr/>
        </p:nvSpPr>
        <p:spPr bwMode="auto">
          <a:xfrm>
            <a:off x="4859338" y="5084763"/>
            <a:ext cx="3816350" cy="936625"/>
          </a:xfrm>
          <a:prstGeom prst="wedgeRoundRectCallout">
            <a:avLst>
              <a:gd name="adj1" fmla="val -68676"/>
              <a:gd name="adj2" fmla="val -40509"/>
              <a:gd name="adj3" fmla="val 16667"/>
            </a:avLst>
          </a:prstGeom>
          <a:solidFill>
            <a:srgbClr val="FF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信息隐藏模型、理论框架、容量、安全性理论等</a:t>
            </a:r>
            <a:endParaRPr lang="zh-CN" altLang="en-US"/>
          </a:p>
        </p:txBody>
      </p:sp>
      <p:sp>
        <p:nvSpPr>
          <p:cNvPr id="20488" name="AutoShape 8"/>
          <p:cNvSpPr>
            <a:spLocks noChangeArrowheads="1"/>
          </p:cNvSpPr>
          <p:nvPr/>
        </p:nvSpPr>
        <p:spPr bwMode="auto">
          <a:xfrm>
            <a:off x="4787900" y="3500438"/>
            <a:ext cx="3887788" cy="1223962"/>
          </a:xfrm>
          <a:prstGeom prst="wedgeRoundRectCallout">
            <a:avLst>
              <a:gd name="adj1" fmla="val -67597"/>
              <a:gd name="adj2" fmla="val 13426"/>
              <a:gd name="adj3" fmla="val 16667"/>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针对图像、声音、视频等载体，研究相应的数字水印隐藏算法和检测算法 </a:t>
            </a:r>
            <a:endParaRPr lang="zh-CN" altLang="en-US"/>
          </a:p>
        </p:txBody>
      </p:sp>
      <p:sp>
        <p:nvSpPr>
          <p:cNvPr id="20489" name="AutoShape 10"/>
          <p:cNvSpPr>
            <a:spLocks noChangeArrowheads="1"/>
          </p:cNvSpPr>
          <p:nvPr/>
        </p:nvSpPr>
        <p:spPr bwMode="auto">
          <a:xfrm>
            <a:off x="4572000" y="1700213"/>
            <a:ext cx="4103688" cy="1296987"/>
          </a:xfrm>
          <a:prstGeom prst="wedgeRoundRectCallout">
            <a:avLst>
              <a:gd name="adj1" fmla="val -62185"/>
              <a:gd name="adj2" fmla="val 89778"/>
              <a:gd name="adj3" fmla="val 16667"/>
            </a:avLst>
          </a:prstGeom>
          <a:solidFill>
            <a:srgbClr val="00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以实用化为主要目的，研究各种多媒体格式的数字水印在实际中的应用 </a:t>
            </a:r>
            <a:endParaRPr lang="zh-CN" altLang="en-US" dirty="0"/>
          </a:p>
        </p:txBody>
      </p:sp>
      <p:sp>
        <p:nvSpPr>
          <p:cNvPr id="2" name="日期占位符 1"/>
          <p:cNvSpPr>
            <a:spLocks noGrp="1"/>
          </p:cNvSpPr>
          <p:nvPr>
            <p:ph type="dt" sz="half" idx="10"/>
          </p:nvPr>
        </p:nvSpPr>
        <p:spPr/>
        <p:txBody>
          <a:bodyPr/>
          <a:lstStyle/>
          <a:p>
            <a:fld id="{08163911-240D-4BDB-BAF1-3494A780F524}" type="datetime1">
              <a:rPr lang="zh-CN" altLang="en-US" smtClean="0"/>
            </a:fld>
            <a:endParaRPr lang="en-US" altLang="zh-CN"/>
          </a:p>
        </p:txBody>
      </p:sp>
      <p:sp>
        <p:nvSpPr>
          <p:cNvPr id="3" name="页脚占位符 2"/>
          <p:cNvSpPr>
            <a:spLocks noGrp="1"/>
          </p:cNvSpPr>
          <p:nvPr>
            <p:ph type="ftr" sz="quarter" idx="11"/>
          </p:nvPr>
        </p:nvSpPr>
        <p:spPr/>
        <p:txBody>
          <a:bodyPr/>
          <a:lstStyle/>
          <a:p>
            <a:r>
              <a:rPr lang="zh-CN" altLang="en-US"/>
              <a:t>信息隐藏理论与技术</a:t>
            </a:r>
            <a:endParaRPr lang="en-US" altLang="zh-CN"/>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fade">
                                      <p:cBhvr>
                                        <p:cTn id="7" dur="1000"/>
                                        <p:tgtEl>
                                          <p:spTgt spid="20484"/>
                                        </p:tgtEl>
                                      </p:cBhvr>
                                    </p:animEffect>
                                    <p:anim calcmode="lin" valueType="num">
                                      <p:cBhvr>
                                        <p:cTn id="8" dur="1000" fill="hold"/>
                                        <p:tgtEl>
                                          <p:spTgt spid="20484"/>
                                        </p:tgtEl>
                                        <p:attrNameLst>
                                          <p:attrName>ppt_x</p:attrName>
                                        </p:attrNameLst>
                                      </p:cBhvr>
                                      <p:tavLst>
                                        <p:tav tm="0">
                                          <p:val>
                                            <p:strVal val="#ppt_x"/>
                                          </p:val>
                                        </p:tav>
                                        <p:tav tm="100000">
                                          <p:val>
                                            <p:strVal val="#ppt_x"/>
                                          </p:val>
                                        </p:tav>
                                      </p:tavLst>
                                    </p:anim>
                                    <p:anim calcmode="lin" valueType="num">
                                      <p:cBhvr>
                                        <p:cTn id="9" dur="1000" fill="hold"/>
                                        <p:tgtEl>
                                          <p:spTgt spid="204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485"/>
                                        </p:tgtEl>
                                        <p:attrNameLst>
                                          <p:attrName>style.visibility</p:attrName>
                                        </p:attrNameLst>
                                      </p:cBhvr>
                                      <p:to>
                                        <p:strVal val="visible"/>
                                      </p:to>
                                    </p:set>
                                    <p:animEffect transition="in" filter="fade">
                                      <p:cBhvr>
                                        <p:cTn id="14" dur="1000"/>
                                        <p:tgtEl>
                                          <p:spTgt spid="20485"/>
                                        </p:tgtEl>
                                      </p:cBhvr>
                                    </p:animEffect>
                                    <p:anim calcmode="lin" valueType="num">
                                      <p:cBhvr>
                                        <p:cTn id="15" dur="1000" fill="hold"/>
                                        <p:tgtEl>
                                          <p:spTgt spid="20485"/>
                                        </p:tgtEl>
                                        <p:attrNameLst>
                                          <p:attrName>ppt_x</p:attrName>
                                        </p:attrNameLst>
                                      </p:cBhvr>
                                      <p:tavLst>
                                        <p:tav tm="0">
                                          <p:val>
                                            <p:strVal val="#ppt_x"/>
                                          </p:val>
                                        </p:tav>
                                        <p:tav tm="100000">
                                          <p:val>
                                            <p:strVal val="#ppt_x"/>
                                          </p:val>
                                        </p:tav>
                                      </p:tavLst>
                                    </p:anim>
                                    <p:anim calcmode="lin" valueType="num">
                                      <p:cBhvr>
                                        <p:cTn id="16" dur="1000" fill="hold"/>
                                        <p:tgtEl>
                                          <p:spTgt spid="2048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486"/>
                                        </p:tgtEl>
                                        <p:attrNameLst>
                                          <p:attrName>style.visibility</p:attrName>
                                        </p:attrNameLst>
                                      </p:cBhvr>
                                      <p:to>
                                        <p:strVal val="visible"/>
                                      </p:to>
                                    </p:set>
                                    <p:animEffect transition="in" filter="fade">
                                      <p:cBhvr>
                                        <p:cTn id="21" dur="1000"/>
                                        <p:tgtEl>
                                          <p:spTgt spid="20486"/>
                                        </p:tgtEl>
                                      </p:cBhvr>
                                    </p:animEffect>
                                    <p:anim calcmode="lin" valueType="num">
                                      <p:cBhvr>
                                        <p:cTn id="22" dur="1000" fill="hold"/>
                                        <p:tgtEl>
                                          <p:spTgt spid="20486"/>
                                        </p:tgtEl>
                                        <p:attrNameLst>
                                          <p:attrName>ppt_x</p:attrName>
                                        </p:attrNameLst>
                                      </p:cBhvr>
                                      <p:tavLst>
                                        <p:tav tm="0">
                                          <p:val>
                                            <p:strVal val="#ppt_x"/>
                                          </p:val>
                                        </p:tav>
                                        <p:tav tm="100000">
                                          <p:val>
                                            <p:strVal val="#ppt_x"/>
                                          </p:val>
                                        </p:tav>
                                      </p:tavLst>
                                    </p:anim>
                                    <p:anim calcmode="lin" valueType="num">
                                      <p:cBhvr>
                                        <p:cTn id="23" dur="1000" fill="hold"/>
                                        <p:tgtEl>
                                          <p:spTgt spid="2048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0487"/>
                                        </p:tgtEl>
                                        <p:attrNameLst>
                                          <p:attrName>style.visibility</p:attrName>
                                        </p:attrNameLst>
                                      </p:cBhvr>
                                      <p:to>
                                        <p:strVal val="visible"/>
                                      </p:to>
                                    </p:set>
                                    <p:anim calcmode="lin" valueType="num">
                                      <p:cBhvr additive="base">
                                        <p:cTn id="28" dur="500" fill="hold"/>
                                        <p:tgtEl>
                                          <p:spTgt spid="20487"/>
                                        </p:tgtEl>
                                        <p:attrNameLst>
                                          <p:attrName>ppt_x</p:attrName>
                                        </p:attrNameLst>
                                      </p:cBhvr>
                                      <p:tavLst>
                                        <p:tav tm="0">
                                          <p:val>
                                            <p:strVal val="#ppt_x"/>
                                          </p:val>
                                        </p:tav>
                                        <p:tav tm="100000">
                                          <p:val>
                                            <p:strVal val="#ppt_x"/>
                                          </p:val>
                                        </p:tav>
                                      </p:tavLst>
                                    </p:anim>
                                    <p:anim calcmode="lin" valueType="num">
                                      <p:cBhvr additive="base">
                                        <p:cTn id="29"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0488"/>
                                        </p:tgtEl>
                                        <p:attrNameLst>
                                          <p:attrName>style.visibility</p:attrName>
                                        </p:attrNameLst>
                                      </p:cBhvr>
                                      <p:to>
                                        <p:strVal val="visible"/>
                                      </p:to>
                                    </p:set>
                                    <p:anim calcmode="lin" valueType="num">
                                      <p:cBhvr additive="base">
                                        <p:cTn id="34" dur="500" fill="hold"/>
                                        <p:tgtEl>
                                          <p:spTgt spid="20488"/>
                                        </p:tgtEl>
                                        <p:attrNameLst>
                                          <p:attrName>ppt_x</p:attrName>
                                        </p:attrNameLst>
                                      </p:cBhvr>
                                      <p:tavLst>
                                        <p:tav tm="0">
                                          <p:val>
                                            <p:strVal val="#ppt_x"/>
                                          </p:val>
                                        </p:tav>
                                        <p:tav tm="100000">
                                          <p:val>
                                            <p:strVal val="#ppt_x"/>
                                          </p:val>
                                        </p:tav>
                                      </p:tavLst>
                                    </p:anim>
                                    <p:anim calcmode="lin" valueType="num">
                                      <p:cBhvr additive="base">
                                        <p:cTn id="35" dur="500" fill="hold"/>
                                        <p:tgtEl>
                                          <p:spTgt spid="2048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0489"/>
                                        </p:tgtEl>
                                        <p:attrNameLst>
                                          <p:attrName>style.visibility</p:attrName>
                                        </p:attrNameLst>
                                      </p:cBhvr>
                                      <p:to>
                                        <p:strVal val="visible"/>
                                      </p:to>
                                    </p:set>
                                    <p:anim calcmode="lin" valueType="num">
                                      <p:cBhvr additive="base">
                                        <p:cTn id="40" dur="500" fill="hold"/>
                                        <p:tgtEl>
                                          <p:spTgt spid="20489"/>
                                        </p:tgtEl>
                                        <p:attrNameLst>
                                          <p:attrName>ppt_x</p:attrName>
                                        </p:attrNameLst>
                                      </p:cBhvr>
                                      <p:tavLst>
                                        <p:tav tm="0">
                                          <p:val>
                                            <p:strVal val="#ppt_x"/>
                                          </p:val>
                                        </p:tav>
                                        <p:tav tm="100000">
                                          <p:val>
                                            <p:strVal val="#ppt_x"/>
                                          </p:val>
                                        </p:tav>
                                      </p:tavLst>
                                    </p:anim>
                                    <p:anim calcmode="lin" valueType="num">
                                      <p:cBhvr additive="base">
                                        <p:cTn id="41" dur="500" fill="hold"/>
                                        <p:tgtEl>
                                          <p:spTgt spid="204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animBg="1"/>
      <p:bldP spid="20486" grpId="0" animBg="1"/>
      <p:bldP spid="20487" grpId="0" animBg="1"/>
      <p:bldP spid="20488" grpId="0" animBg="1"/>
      <p:bldP spid="2048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80899"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BDD9F39-5266-47AB-9008-0102A4879B95}"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80900" name="Rectangle 2"/>
          <p:cNvSpPr>
            <a:spLocks noGrp="1" noChangeArrowheads="1"/>
          </p:cNvSpPr>
          <p:nvPr>
            <p:ph type="title"/>
          </p:nvPr>
        </p:nvSpPr>
        <p:spPr/>
        <p:txBody>
          <a:bodyPr/>
          <a:lstStyle/>
          <a:p>
            <a:pPr eaLnBrk="1" hangingPunct="1"/>
            <a:r>
              <a:rPr lang="zh-CN" altLang="en-US"/>
              <a:t>隐写术和数字水印现状</a:t>
            </a:r>
            <a:br>
              <a:rPr lang="zh-CN" altLang="en-US"/>
            </a:br>
            <a:r>
              <a:rPr lang="zh-CN" altLang="en-US"/>
              <a:t>	</a:t>
            </a:r>
            <a:r>
              <a:rPr lang="en-US" altLang="zh-CN"/>
              <a:t>——</a:t>
            </a:r>
            <a:r>
              <a:rPr lang="zh-CN" altLang="en-US" sz="3200"/>
              <a:t>文献检索（关键词）</a:t>
            </a:r>
            <a:endParaRPr lang="zh-CN" altLang="en-US" sz="3200"/>
          </a:p>
        </p:txBody>
      </p:sp>
      <p:sp>
        <p:nvSpPr>
          <p:cNvPr id="80901"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en-US" altLang="zh-CN"/>
              <a:t>Information Hiding</a:t>
            </a:r>
            <a:r>
              <a:rPr lang="zh-CN" altLang="en-US"/>
              <a:t>（信息隐藏）</a:t>
            </a:r>
            <a:endParaRPr lang="zh-CN" altLang="en-US"/>
          </a:p>
          <a:p>
            <a:pPr eaLnBrk="1" hangingPunct="1">
              <a:lnSpc>
                <a:spcPct val="150000"/>
              </a:lnSpc>
            </a:pPr>
            <a:r>
              <a:rPr lang="en-US" altLang="zh-CN"/>
              <a:t>Steganography</a:t>
            </a:r>
            <a:r>
              <a:rPr lang="zh-CN" altLang="en-US"/>
              <a:t>（隐写）</a:t>
            </a:r>
            <a:endParaRPr lang="en-US" altLang="zh-CN"/>
          </a:p>
          <a:p>
            <a:pPr eaLnBrk="1" hangingPunct="1">
              <a:lnSpc>
                <a:spcPct val="150000"/>
              </a:lnSpc>
            </a:pPr>
            <a:r>
              <a:rPr lang="en-US" altLang="zh-CN"/>
              <a:t>Steganalysis</a:t>
            </a:r>
            <a:r>
              <a:rPr lang="zh-CN" altLang="en-US"/>
              <a:t>（隐写分析）</a:t>
            </a:r>
            <a:endParaRPr lang="zh-CN" altLang="en-US"/>
          </a:p>
          <a:p>
            <a:pPr eaLnBrk="1" hangingPunct="1">
              <a:lnSpc>
                <a:spcPct val="150000"/>
              </a:lnSpc>
            </a:pPr>
            <a:r>
              <a:rPr lang="en-US" altLang="zh-CN"/>
              <a:t>Digital Watermarking</a:t>
            </a:r>
            <a:r>
              <a:rPr lang="zh-CN" altLang="en-US"/>
              <a:t>（数字水印）</a:t>
            </a:r>
            <a:endParaRPr lang="zh-CN" altLang="en-US"/>
          </a:p>
        </p:txBody>
      </p:sp>
      <p:sp>
        <p:nvSpPr>
          <p:cNvPr id="80902"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E4165965-A00D-4034-A4F6-34582F0DA972}"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81923"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799D5809-E8CA-4206-85B7-648C80D16230}"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81924" name="Rectangle 2"/>
          <p:cNvSpPr>
            <a:spLocks noGrp="1" noChangeArrowheads="1"/>
          </p:cNvSpPr>
          <p:nvPr>
            <p:ph type="title"/>
          </p:nvPr>
        </p:nvSpPr>
        <p:spPr/>
        <p:txBody>
          <a:bodyPr/>
          <a:lstStyle/>
          <a:p>
            <a:pPr eaLnBrk="1" hangingPunct="1"/>
            <a:r>
              <a:rPr lang="zh-CN" altLang="en-US"/>
              <a:t>提纲</a:t>
            </a:r>
            <a:endParaRPr lang="zh-CN" altLang="en-US"/>
          </a:p>
        </p:txBody>
      </p:sp>
      <p:sp>
        <p:nvSpPr>
          <p:cNvPr id="81925"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r>
              <a:rPr lang="zh-CN" altLang="en-US">
                <a:solidFill>
                  <a:schemeClr val="hlink"/>
                </a:solidFill>
              </a:rPr>
              <a:t>隐写术和数字水印</a:t>
            </a:r>
            <a:endParaRPr lang="zh-CN" altLang="en-US">
              <a:solidFill>
                <a:schemeClr val="hlink"/>
              </a:solidFill>
            </a:endParaRPr>
          </a:p>
          <a:p>
            <a:pPr marL="0" indent="0" eaLnBrk="1" hangingPunct="1"/>
            <a:r>
              <a:rPr lang="zh-CN" altLang="en-US">
                <a:solidFill>
                  <a:schemeClr val="hlink"/>
                </a:solidFill>
              </a:rPr>
              <a:t>隐写术和数字水印的历史</a:t>
            </a:r>
            <a:endParaRPr lang="zh-CN" altLang="en-US">
              <a:solidFill>
                <a:schemeClr val="hlink"/>
              </a:solidFill>
            </a:endParaRPr>
          </a:p>
          <a:p>
            <a:pPr marL="0" indent="0" eaLnBrk="1" hangingPunct="1"/>
            <a:r>
              <a:rPr lang="zh-CN" altLang="en-US">
                <a:solidFill>
                  <a:schemeClr val="hlink"/>
                </a:solidFill>
              </a:rPr>
              <a:t>隐写术和数字水印的现状</a:t>
            </a:r>
            <a:endParaRPr lang="zh-CN" altLang="en-US">
              <a:solidFill>
                <a:schemeClr val="hlink"/>
              </a:solidFill>
            </a:endParaRPr>
          </a:p>
          <a:p>
            <a:pPr marL="0" indent="0" eaLnBrk="1" hangingPunct="1"/>
            <a:r>
              <a:rPr lang="zh-CN" altLang="en-US" b="1">
                <a:solidFill>
                  <a:schemeClr val="hlink"/>
                </a:solidFill>
              </a:rPr>
              <a:t>信息隐藏的研究分支</a:t>
            </a:r>
            <a:endParaRPr lang="zh-CN" altLang="en-US" b="1">
              <a:solidFill>
                <a:schemeClr val="hlink"/>
              </a:solidFill>
            </a:endParaRPr>
          </a:p>
        </p:txBody>
      </p:sp>
      <p:sp>
        <p:nvSpPr>
          <p:cNvPr id="81926"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CCF212C-7E85-4559-B47B-26162AFB32F5}"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83971"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1F521CC4-365E-457B-A9A4-202C11B1C9A7}"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83972" name="Rectangle 2"/>
          <p:cNvSpPr>
            <a:spLocks noGrp="1" noChangeArrowheads="1"/>
          </p:cNvSpPr>
          <p:nvPr>
            <p:ph type="title"/>
          </p:nvPr>
        </p:nvSpPr>
        <p:spPr/>
        <p:txBody>
          <a:bodyPr/>
          <a:lstStyle/>
          <a:p>
            <a:pPr eaLnBrk="1" hangingPunct="1"/>
            <a:r>
              <a:rPr lang="zh-CN" altLang="en-US"/>
              <a:t>信息隐藏研究分支</a:t>
            </a:r>
            <a:endParaRPr lang="zh-CN" altLang="en-US"/>
          </a:p>
        </p:txBody>
      </p:sp>
      <p:sp>
        <p:nvSpPr>
          <p:cNvPr id="33795" name="Rectangle 3" descr="Rectangle: Click to edit Master text styles&#10;Second level&#10;Third level&#10;Fourth level&#10;Fifth level"/>
          <p:cNvSpPr>
            <a:spLocks noGrp="1" noChangeArrowheads="1"/>
          </p:cNvSpPr>
          <p:nvPr>
            <p:ph idx="1"/>
          </p:nvPr>
        </p:nvSpPr>
        <p:spPr/>
        <p:txBody>
          <a:bodyPr/>
          <a:lstStyle/>
          <a:p>
            <a:pPr eaLnBrk="1" hangingPunct="1"/>
            <a:r>
              <a:rPr lang="zh-CN" altLang="en-US"/>
              <a:t>隐写术－伪装式保密通信</a:t>
            </a:r>
            <a:endParaRPr lang="zh-CN" altLang="en-US"/>
          </a:p>
          <a:p>
            <a:pPr eaLnBrk="1" hangingPunct="1"/>
            <a:r>
              <a:rPr lang="zh-CN" altLang="en-US"/>
              <a:t>数字水印－数字产品版权保护</a:t>
            </a:r>
            <a:endParaRPr lang="zh-CN" altLang="en-US"/>
          </a:p>
          <a:p>
            <a:pPr eaLnBrk="1" hangingPunct="1"/>
            <a:r>
              <a:rPr lang="zh-CN" altLang="en-US"/>
              <a:t>隐蔽信道－计算机系统中的一些通道</a:t>
            </a:r>
            <a:endParaRPr lang="zh-CN" altLang="en-US"/>
          </a:p>
          <a:p>
            <a:pPr eaLnBrk="1" hangingPunct="1"/>
            <a:r>
              <a:rPr lang="zh-CN" altLang="en-US"/>
              <a:t>信息分存－可视密码</a:t>
            </a:r>
            <a:endParaRPr lang="en-US" altLang="zh-CN"/>
          </a:p>
          <a:p>
            <a:pPr eaLnBrk="1" hangingPunct="1"/>
            <a:r>
              <a:rPr lang="zh-CN" altLang="en-US"/>
              <a:t>数字图像取证</a:t>
            </a:r>
            <a:r>
              <a:rPr lang="en-US" altLang="zh-CN"/>
              <a:t>—</a:t>
            </a:r>
            <a:r>
              <a:rPr lang="zh-CN" altLang="en-US"/>
              <a:t>真实性鉴别</a:t>
            </a:r>
            <a:endParaRPr lang="zh-CN" altLang="en-US"/>
          </a:p>
        </p:txBody>
      </p:sp>
      <p:sp>
        <p:nvSpPr>
          <p:cNvPr id="83974"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6D44CB79-7524-44E5-9AB1-2CE9E5DC3BBA}"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5">
                                            <p:txEl>
                                              <p:pRg st="1" end="1"/>
                                            </p:txEl>
                                          </p:spTgt>
                                        </p:tgtEl>
                                        <p:attrNameLst>
                                          <p:attrName>style.visibility</p:attrName>
                                        </p:attrNameLst>
                                      </p:cBhvr>
                                      <p:to>
                                        <p:strVal val="visible"/>
                                      </p:to>
                                    </p:set>
                                    <p:anim calcmode="lin" valueType="num">
                                      <p:cBhvr additive="base">
                                        <p:cTn id="13"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795">
                                            <p:txEl>
                                              <p:pRg st="2" end="2"/>
                                            </p:txEl>
                                          </p:spTgt>
                                        </p:tgtEl>
                                        <p:attrNameLst>
                                          <p:attrName>style.visibility</p:attrName>
                                        </p:attrNameLst>
                                      </p:cBhvr>
                                      <p:to>
                                        <p:strVal val="visible"/>
                                      </p:to>
                                    </p:set>
                                    <p:anim calcmode="lin" valueType="num">
                                      <p:cBhvr additive="base">
                                        <p:cTn id="19"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795">
                                            <p:txEl>
                                              <p:pRg st="3" end="3"/>
                                            </p:txEl>
                                          </p:spTgt>
                                        </p:tgtEl>
                                        <p:attrNameLst>
                                          <p:attrName>style.visibility</p:attrName>
                                        </p:attrNameLst>
                                      </p:cBhvr>
                                      <p:to>
                                        <p:strVal val="visible"/>
                                      </p:to>
                                    </p:set>
                                    <p:anim calcmode="lin" valueType="num">
                                      <p:cBhvr additive="base">
                                        <p:cTn id="25"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795">
                                            <p:txEl>
                                              <p:pRg st="4" end="4"/>
                                            </p:txEl>
                                          </p:spTgt>
                                        </p:tgtEl>
                                        <p:attrNameLst>
                                          <p:attrName>style.visibility</p:attrName>
                                        </p:attrNameLst>
                                      </p:cBhvr>
                                      <p:to>
                                        <p:strVal val="visible"/>
                                      </p:to>
                                    </p:set>
                                    <p:anim calcmode="lin" valueType="num">
                                      <p:cBhvr additive="base">
                                        <p:cTn id="31" dur="500" fill="hold"/>
                                        <p:tgtEl>
                                          <p:spTgt spid="337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allAtOnce"/>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86019"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E660539-7732-4D63-88BD-87AF48A37DE5}"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86020" name="Rectangle 2"/>
          <p:cNvSpPr>
            <a:spLocks noGrp="1" noChangeArrowheads="1"/>
          </p:cNvSpPr>
          <p:nvPr>
            <p:ph type="title"/>
          </p:nvPr>
        </p:nvSpPr>
        <p:spPr/>
        <p:txBody>
          <a:bodyPr/>
          <a:lstStyle/>
          <a:p>
            <a:pPr eaLnBrk="1" hangingPunct="1"/>
            <a:r>
              <a:rPr lang="zh-CN" altLang="en-US"/>
              <a:t>信息隐藏研究分支</a:t>
            </a:r>
            <a:r>
              <a:rPr lang="en-US" altLang="zh-CN"/>
              <a:t>——</a:t>
            </a:r>
            <a:r>
              <a:rPr lang="zh-CN" altLang="en-US"/>
              <a:t>隐写术</a:t>
            </a:r>
            <a:endParaRPr lang="en-US" altLang="zh-CN"/>
          </a:p>
        </p:txBody>
      </p:sp>
      <p:sp>
        <p:nvSpPr>
          <p:cNvPr id="34819"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a:t>利用人类感知系统以及计算机处理系统的冗余隐藏信息</a:t>
            </a:r>
            <a:endParaRPr lang="zh-CN" altLang="en-US"/>
          </a:p>
          <a:p>
            <a:pPr eaLnBrk="1" hangingPunct="1">
              <a:lnSpc>
                <a:spcPct val="150000"/>
              </a:lnSpc>
            </a:pPr>
            <a:r>
              <a:rPr lang="zh-CN" altLang="en-US"/>
              <a:t>载体可以是任何一种多媒体数据，如音频、视频、图像、甚至文本、数据等</a:t>
            </a:r>
            <a:endParaRPr lang="zh-CN" altLang="en-US"/>
          </a:p>
          <a:p>
            <a:pPr eaLnBrk="1" hangingPunct="1">
              <a:lnSpc>
                <a:spcPct val="150000"/>
              </a:lnSpc>
            </a:pPr>
            <a:r>
              <a:rPr lang="zh-CN" altLang="en-US"/>
              <a:t>被隐藏的信息也可以是任何形式</a:t>
            </a:r>
            <a:endParaRPr lang="zh-CN" altLang="en-US"/>
          </a:p>
          <a:p>
            <a:pPr eaLnBrk="1" hangingPunct="1">
              <a:lnSpc>
                <a:spcPct val="150000"/>
              </a:lnSpc>
            </a:pPr>
            <a:r>
              <a:rPr lang="zh-CN" altLang="en-US"/>
              <a:t>主要用于军队和安全部门</a:t>
            </a:r>
            <a:endParaRPr lang="zh-CN" altLang="en-US"/>
          </a:p>
        </p:txBody>
      </p:sp>
      <p:sp>
        <p:nvSpPr>
          <p:cNvPr id="86022"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9295A6A-73A4-42F2-B47B-41B275E3CB97}"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additive="base">
                                        <p:cTn id="7"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819">
                                            <p:txEl>
                                              <p:pRg st="1" end="1"/>
                                            </p:txEl>
                                          </p:spTgt>
                                        </p:tgtEl>
                                        <p:attrNameLst>
                                          <p:attrName>style.visibility</p:attrName>
                                        </p:attrNameLst>
                                      </p:cBhvr>
                                      <p:to>
                                        <p:strVal val="visible"/>
                                      </p:to>
                                    </p:set>
                                    <p:anim calcmode="lin" valueType="num">
                                      <p:cBhvr additive="base">
                                        <p:cTn id="13"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819">
                                            <p:txEl>
                                              <p:pRg st="2" end="2"/>
                                            </p:txEl>
                                          </p:spTgt>
                                        </p:tgtEl>
                                        <p:attrNameLst>
                                          <p:attrName>style.visibility</p:attrName>
                                        </p:attrNameLst>
                                      </p:cBhvr>
                                      <p:to>
                                        <p:strVal val="visible"/>
                                      </p:to>
                                    </p:set>
                                    <p:anim calcmode="lin" valueType="num">
                                      <p:cBhvr additive="base">
                                        <p:cTn id="19"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4819">
                                            <p:txEl>
                                              <p:pRg st="3" end="3"/>
                                            </p:txEl>
                                          </p:spTgt>
                                        </p:tgtEl>
                                        <p:attrNameLst>
                                          <p:attrName>style.visibility</p:attrName>
                                        </p:attrNameLst>
                                      </p:cBhvr>
                                      <p:to>
                                        <p:strVal val="visible"/>
                                      </p:to>
                                    </p:set>
                                    <p:anim calcmode="lin" valueType="num">
                                      <p:cBhvr additive="base">
                                        <p:cTn id="25"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广播监控</a:t>
            </a:r>
            <a:r>
              <a:rPr lang="en-US" altLang="zh-CN"/>
              <a:t>(Broadcast Monitoring)</a:t>
            </a:r>
            <a:endParaRPr lang="en-US" altLang="zh-CN"/>
          </a:p>
          <a:p>
            <a:pPr lvl="2">
              <a:lnSpc>
                <a:spcPct val="150000"/>
              </a:lnSpc>
            </a:pPr>
            <a:r>
              <a:rPr lang="en-US" altLang="zh-CN"/>
              <a:t>1997</a:t>
            </a:r>
            <a:r>
              <a:rPr lang="zh-CN" altLang="en-US"/>
              <a:t>年，日本发生电视广告丑闻。至少有两家电台没有播出部份已付费的广告节目。这样的情况已持续超过</a:t>
            </a:r>
            <a:r>
              <a:rPr lang="en-US" altLang="zh-CN"/>
              <a:t>20</a:t>
            </a:r>
            <a:r>
              <a:rPr lang="zh-CN" altLang="en-US"/>
              <a:t>年而没有被发现，重要原因之一是没有系统监控实际播出的广告内容。</a:t>
            </a:r>
            <a:endParaRPr lang="en-US" altLang="zh-CN"/>
          </a:p>
        </p:txBody>
      </p:sp>
      <p:sp>
        <p:nvSpPr>
          <p:cNvPr id="88068"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88069"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0DB575D3-2972-48F2-BF82-9F900CD61B45}"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88070"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1A6D8956-D1D6-493B-AA90-8D167DD54666}"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广播监控</a:t>
            </a:r>
            <a:r>
              <a:rPr lang="en-US" altLang="zh-CN"/>
              <a:t>(Broadcast Monitoring)</a:t>
            </a:r>
            <a:endParaRPr lang="en-US" altLang="zh-CN"/>
          </a:p>
          <a:p>
            <a:pPr lvl="2">
              <a:lnSpc>
                <a:spcPct val="150000"/>
              </a:lnSpc>
            </a:pPr>
            <a:r>
              <a:rPr lang="en-US" altLang="zh-CN"/>
              <a:t>1999</a:t>
            </a:r>
            <a:r>
              <a:rPr lang="zh-CN" altLang="en-US"/>
              <a:t>年，美国演员协会调查发现，平均而言，美国每小时广播节目少付了</a:t>
            </a:r>
            <a:r>
              <a:rPr lang="en-US" altLang="zh-CN"/>
              <a:t>1000</a:t>
            </a:r>
            <a:r>
              <a:rPr lang="zh-CN" altLang="en-US"/>
              <a:t>美元版税。</a:t>
            </a:r>
            <a:endParaRPr lang="en-US" altLang="zh-CN"/>
          </a:p>
          <a:p>
            <a:pPr lvl="2">
              <a:lnSpc>
                <a:spcPct val="150000"/>
              </a:lnSpc>
            </a:pPr>
            <a:r>
              <a:rPr lang="zh-CN" altLang="en-US"/>
              <a:t>此外，版权所有者还关心，广播的作品究竟是正版还是盗版作品。</a:t>
            </a:r>
            <a:endParaRPr lang="zh-CN" altLang="en-US"/>
          </a:p>
        </p:txBody>
      </p:sp>
      <p:sp>
        <p:nvSpPr>
          <p:cNvPr id="89092"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89093"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51DDA2F3-6D16-4B53-A97C-FE9AA333ADEA}"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89094"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7553CA3A-699E-43DC-8010-20EC10AF7686}"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广播监控</a:t>
            </a:r>
            <a:r>
              <a:rPr lang="en-US" altLang="zh-CN"/>
              <a:t>(Broadcast Monitoring)</a:t>
            </a:r>
            <a:endParaRPr lang="en-US" altLang="zh-CN"/>
          </a:p>
          <a:p>
            <a:pPr lvl="2">
              <a:lnSpc>
                <a:spcPct val="150000"/>
              </a:lnSpc>
            </a:pPr>
            <a:r>
              <a:rPr lang="zh-CN" altLang="en-US"/>
              <a:t>有多家公司提供了基于水印技术的广播监控服务，例如，</a:t>
            </a:r>
            <a:r>
              <a:rPr lang="en-US" altLang="zh-CN"/>
              <a:t>Telttrax</a:t>
            </a:r>
            <a:r>
              <a:rPr lang="zh-CN" altLang="en-US"/>
              <a:t>提供了基于</a:t>
            </a:r>
            <a:r>
              <a:rPr lang="en-US" altLang="zh-CN"/>
              <a:t>Philips</a:t>
            </a:r>
            <a:r>
              <a:rPr lang="zh-CN" altLang="en-US"/>
              <a:t>视频水印技术的广播监控。</a:t>
            </a:r>
            <a:endParaRPr lang="en-US" altLang="zh-CN"/>
          </a:p>
        </p:txBody>
      </p:sp>
      <p:sp>
        <p:nvSpPr>
          <p:cNvPr id="9011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260B4513-E1A3-420A-879B-58C968390F5E}"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9011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9011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ACA8634-40CF-4BBD-9D02-5E1AFECE416B}"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Title 1"/>
          <p:cNvSpPr>
            <a:spLocks noGrp="1"/>
          </p:cNvSpPr>
          <p:nvPr>
            <p:ph type="title"/>
          </p:nvPr>
        </p:nvSpPr>
        <p:spPr>
          <a:xfrm>
            <a:off x="700088" y="357188"/>
            <a:ext cx="8229600" cy="1143000"/>
          </a:xfrm>
        </p:spPr>
        <p:txBody>
          <a:bodyPr vert="horz" wrap="square" anchor="b"/>
          <a:p>
            <a:r>
              <a:rPr lang="zh-CN" altLang="en-US"/>
              <a:t>生活中的数字水印技术</a:t>
            </a:r>
            <a:endParaRPr lang="zh-CN" altLang="en-US"/>
          </a:p>
        </p:txBody>
      </p:sp>
      <p:sp>
        <p:nvSpPr>
          <p:cNvPr id="6147" name="Text Placeholder 5"/>
          <p:cNvSpPr>
            <a:spLocks noGrp="1"/>
          </p:cNvSpPr>
          <p:nvPr>
            <p:ph type="body"/>
          </p:nvPr>
        </p:nvSpPr>
        <p:spPr>
          <a:xfrm>
            <a:off x="714375" y="1535113"/>
            <a:ext cx="3543300" cy="1250950"/>
          </a:xfrm>
        </p:spPr>
        <p:txBody>
          <a:bodyPr vert="horz" wrap="square" anchor="b"/>
          <a:p>
            <a:pPr marL="0" indent="0">
              <a:buNone/>
            </a:pPr>
            <a:r>
              <a:rPr lang="zh-CN" altLang="en-US" sz="2400" b="1" dirty="0">
                <a:latin typeface="Times New Roman" panose="02020603050405020304" pitchFamily="18" charset="0"/>
              </a:rPr>
              <a:t>广场鸽接种禽流感疫苗</a:t>
            </a:r>
            <a:endParaRPr lang="en-US" altLang="zh-CN" sz="2400" b="1" dirty="0">
              <a:latin typeface="Times New Roman" panose="02020603050405020304" pitchFamily="18" charset="0"/>
            </a:endParaRPr>
          </a:p>
          <a:p>
            <a:pPr marL="0" indent="0">
              <a:buNone/>
            </a:pPr>
            <a:r>
              <a:rPr lang="zh-CN" altLang="en-US" sz="2400" b="1" dirty="0">
                <a:latin typeface="Times New Roman" panose="02020603050405020304" pitchFamily="18" charset="0"/>
              </a:rPr>
              <a:t>（华赛金奖作品）</a:t>
            </a:r>
            <a:endParaRPr lang="zh-CN" altLang="en-US" sz="2400" b="1" dirty="0"/>
          </a:p>
        </p:txBody>
      </p:sp>
      <p:sp>
        <p:nvSpPr>
          <p:cNvPr id="6148" name="Text Placeholder 7"/>
          <p:cNvSpPr>
            <a:spLocks noGrp="1"/>
          </p:cNvSpPr>
          <p:nvPr>
            <p:ph type="body" sz="quarter"/>
          </p:nvPr>
        </p:nvSpPr>
        <p:spPr>
          <a:xfrm>
            <a:off x="4645025" y="2146300"/>
            <a:ext cx="4041775" cy="639763"/>
          </a:xfrm>
        </p:spPr>
        <p:txBody>
          <a:bodyPr vert="horz" wrap="square" anchor="b"/>
          <a:lstStyle>
            <a:lvl1pPr lvl="0">
              <a:defRPr sz="2100"/>
            </a:lvl1pPr>
            <a:lvl2pPr lvl="1">
              <a:defRPr sz="1900"/>
            </a:lvl2pPr>
            <a:lvl3pPr lvl="2">
              <a:defRPr sz="1800"/>
            </a:lvl3pPr>
            <a:lvl4pPr lvl="3">
              <a:defRPr sz="1500"/>
            </a:lvl4pPr>
            <a:lvl5pPr lvl="4">
              <a:defRPr sz="1500"/>
            </a:lvl5pPr>
          </a:lstStyle>
          <a:p>
            <a:pPr marL="0" lvl="0" indent="0">
              <a:buNone/>
            </a:pPr>
            <a:r>
              <a:rPr lang="zh-CN" altLang="en-US" sz="2400" b="1" dirty="0"/>
              <a:t>藏羚羊生命中的十道难关</a:t>
            </a:r>
            <a:endParaRPr lang="en-US" altLang="zh-CN" sz="2400" b="1" dirty="0"/>
          </a:p>
          <a:p>
            <a:pPr marL="0" lvl="0" indent="0">
              <a:buNone/>
            </a:pPr>
            <a:r>
              <a:rPr lang="en-US" altLang="zh-CN" sz="2400" b="1" dirty="0">
                <a:latin typeface="Verdana" panose="020B0604030504040204" pitchFamily="34" charset="0"/>
              </a:rPr>
              <a:t>——</a:t>
            </a:r>
            <a:r>
              <a:rPr lang="zh-CN" altLang="en-US" sz="2400" b="1" dirty="0"/>
              <a:t>铁路关</a:t>
            </a:r>
            <a:endParaRPr lang="zh-CN" altLang="en-US" sz="2400" b="1" dirty="0"/>
          </a:p>
        </p:txBody>
      </p:sp>
      <p:sp>
        <p:nvSpPr>
          <p:cNvPr id="6149" name="Footer Placeholder 3"/>
          <p:cNvSpPr txBox="1">
            <a:spLocks noGrp="1"/>
          </p:cNvSpPr>
          <p:nvPr/>
        </p:nvSpPr>
        <p:spPr>
          <a:xfrm>
            <a:off x="3124200" y="6248400"/>
            <a:ext cx="2895600" cy="457200"/>
          </a:xfrm>
          <a:prstGeom prst="rect">
            <a:avLst/>
          </a:prstGeom>
          <a:noFill/>
          <a:ln w="9525">
            <a:noFill/>
          </a:ln>
        </p:spPr>
        <p:txBody>
          <a:bodyPr anchor="b"/>
          <a:p>
            <a:pPr algn="ctr"/>
            <a:endParaRPr lang="en-US" altLang="x-none" sz="1200" dirty="0">
              <a:latin typeface="Tahoma" panose="020B0604030504040204" pitchFamily="34" charset="0"/>
            </a:endParaRPr>
          </a:p>
        </p:txBody>
      </p:sp>
      <p:sp>
        <p:nvSpPr>
          <p:cNvPr id="6150" name="Slide Number Placeholder 4"/>
          <p:cNvSpPr txBox="1">
            <a:spLocks noGrp="1"/>
          </p:cNvSpPr>
          <p:nvPr/>
        </p:nvSpPr>
        <p:spPr>
          <a:xfrm>
            <a:off x="6553200" y="6248400"/>
            <a:ext cx="2133600" cy="457200"/>
          </a:xfrm>
          <a:prstGeom prst="rect">
            <a:avLst/>
          </a:prstGeom>
          <a:noFill/>
          <a:ln w="9525">
            <a:noFill/>
          </a:ln>
        </p:spPr>
        <p:txBody>
          <a:bodyPr anchor="b"/>
          <a:p>
            <a:pPr algn="r"/>
            <a:fld id="{9A0DB2DC-4C9A-4742-B13C-FB6460FD3503}" type="slidenum">
              <a:rPr lang="zh-CN" altLang="en-US" sz="1200" dirty="0">
                <a:latin typeface="Tahoma" panose="020B0604030504040204" pitchFamily="34" charset="0"/>
              </a:rPr>
            </a:fld>
            <a:endParaRPr lang="zh-CN" altLang="en-US" sz="1200" dirty="0">
              <a:latin typeface="Tahoma" panose="020B0604030504040204" pitchFamily="34" charset="0"/>
            </a:endParaRPr>
          </a:p>
        </p:txBody>
      </p:sp>
      <p:pic>
        <p:nvPicPr>
          <p:cNvPr id="6151" name="Picture 2"/>
          <p:cNvPicPr>
            <a:picLocks noGrp="1" noChangeAspect="1"/>
          </p:cNvPicPr>
          <p:nvPr>
            <p:ph sz="half" idx="1"/>
          </p:nvPr>
        </p:nvPicPr>
        <p:blipFill>
          <a:blip r:embed="rId1"/>
          <a:stretch>
            <a:fillRect/>
          </a:stretch>
        </p:blipFill>
        <p:spPr>
          <a:xfrm>
            <a:off x="811213" y="2994025"/>
            <a:ext cx="3332162" cy="2312988"/>
          </a:xfrm>
        </p:spPr>
      </p:pic>
      <p:pic>
        <p:nvPicPr>
          <p:cNvPr id="6152" name="Picture 3"/>
          <p:cNvPicPr>
            <a:picLocks noGrp="1" noChangeAspect="1"/>
          </p:cNvPicPr>
          <p:nvPr>
            <p:ph sz="quarter" idx="1"/>
          </p:nvPr>
        </p:nvPicPr>
        <p:blipFill>
          <a:blip r:embed="rId2"/>
          <a:stretch>
            <a:fillRect/>
          </a:stretch>
        </p:blipFill>
        <p:spPr>
          <a:xfrm>
            <a:off x="5033963" y="3000375"/>
            <a:ext cx="3263900" cy="1954213"/>
          </a:xfrm>
        </p:spPr>
      </p:pic>
      <p:sp>
        <p:nvSpPr>
          <p:cNvPr id="6153" name="TextBox 11"/>
          <p:cNvSpPr txBox="1"/>
          <p:nvPr/>
        </p:nvSpPr>
        <p:spPr>
          <a:xfrm>
            <a:off x="4929188" y="5157788"/>
            <a:ext cx="3890962" cy="1168400"/>
          </a:xfrm>
          <a:prstGeom prst="rect">
            <a:avLst/>
          </a:prstGeom>
          <a:noFill/>
          <a:ln w="9525">
            <a:noFill/>
          </a:ln>
        </p:spPr>
        <p:txBody>
          <a:bodyPr>
            <a:spAutoFit/>
          </a:bodyPr>
          <a:p>
            <a:r>
              <a:rPr lang="zh-CN" altLang="en-US" sz="1400" dirty="0">
                <a:latin typeface="Times New Roman" panose="02020603050405020304" pitchFamily="18" charset="0"/>
              </a:rPr>
              <a:t>曾经入选</a:t>
            </a:r>
            <a:r>
              <a:rPr lang="en-US" altLang="zh-CN" sz="1400" dirty="0">
                <a:latin typeface="Times New Roman" panose="02020603050405020304" pitchFamily="18" charset="0"/>
              </a:rPr>
              <a:t>2006-CCTV</a:t>
            </a:r>
            <a:r>
              <a:rPr lang="zh-CN" altLang="en-US" sz="1400" dirty="0">
                <a:latin typeface="Times New Roman" panose="02020603050405020304" pitchFamily="18" charset="0"/>
              </a:rPr>
              <a:t>年度十大新闻图片</a:t>
            </a:r>
            <a:endParaRPr lang="en-US" altLang="zh-CN" sz="1400" dirty="0">
              <a:latin typeface="Tahoma" panose="020B0604030504040204" pitchFamily="34" charset="0"/>
            </a:endParaRPr>
          </a:p>
          <a:p>
            <a:r>
              <a:rPr lang="zh-CN" altLang="en-US" sz="1400" dirty="0">
                <a:latin typeface="Tahoma" panose="020B0604030504040204" pitchFamily="34" charset="0"/>
              </a:rPr>
              <a:t>图片来源：</a:t>
            </a:r>
            <a:r>
              <a:rPr lang="en-US" altLang="zh-CN" sz="1400" dirty="0">
                <a:latin typeface="Tahoma" panose="020B0604030504040204" pitchFamily="34" charset="0"/>
              </a:rPr>
              <a:t> </a:t>
            </a:r>
            <a:r>
              <a:rPr lang="en-US" altLang="zh-CN" sz="1400" dirty="0">
                <a:latin typeface="Tahoma" panose="020B0604030504040204" pitchFamily="34" charset="0"/>
                <a:hlinkClick r:id="rId3"/>
              </a:rPr>
              <a:t>http://www.mindmeters.com/showlog.asp?log_id=6895</a:t>
            </a:r>
            <a:endParaRPr lang="en-US" altLang="zh-CN" sz="1400" dirty="0">
              <a:latin typeface="Tahoma" panose="020B0604030504040204" pitchFamily="34" charset="0"/>
            </a:endParaRPr>
          </a:p>
          <a:p>
            <a:r>
              <a:rPr lang="zh-CN" altLang="en-US" sz="1400" dirty="0">
                <a:latin typeface="Tahoma" panose="020B0604030504040204" pitchFamily="34" charset="0"/>
              </a:rPr>
              <a:t>最后访问时间：</a:t>
            </a:r>
            <a:r>
              <a:rPr lang="en-US" altLang="zh-CN" sz="1400" dirty="0">
                <a:latin typeface="Tahoma" panose="020B0604030504040204" pitchFamily="34" charset="0"/>
              </a:rPr>
              <a:t>2010</a:t>
            </a:r>
            <a:r>
              <a:rPr lang="zh-CN" altLang="en-US" sz="1400" dirty="0">
                <a:latin typeface="Tahoma" panose="020B0604030504040204" pitchFamily="34" charset="0"/>
              </a:rPr>
              <a:t>年</a:t>
            </a:r>
            <a:r>
              <a:rPr lang="en-US" altLang="zh-CN" sz="1400" dirty="0">
                <a:latin typeface="Tahoma" panose="020B0604030504040204" pitchFamily="34" charset="0"/>
              </a:rPr>
              <a:t>2</a:t>
            </a:r>
            <a:r>
              <a:rPr lang="zh-CN" altLang="en-US" sz="1400" dirty="0">
                <a:latin typeface="Tahoma" panose="020B0604030504040204" pitchFamily="34" charset="0"/>
              </a:rPr>
              <a:t>月</a:t>
            </a:r>
            <a:r>
              <a:rPr lang="en-US" altLang="zh-CN" sz="1400" dirty="0">
                <a:latin typeface="Tahoma" panose="020B0604030504040204" pitchFamily="34" charset="0"/>
              </a:rPr>
              <a:t>10</a:t>
            </a:r>
            <a:r>
              <a:rPr lang="zh-CN" altLang="en-US" sz="1400" dirty="0">
                <a:latin typeface="Tahoma" panose="020B0604030504040204" pitchFamily="34" charset="0"/>
              </a:rPr>
              <a:t>日</a:t>
            </a:r>
            <a:endParaRPr lang="zh-CN" altLang="en-US" sz="1400" dirty="0">
              <a:latin typeface="Tahoma" panose="020B0604030504040204" pitchFamily="34" charset="0"/>
            </a:endParaRPr>
          </a:p>
        </p:txBody>
      </p:sp>
      <p:sp>
        <p:nvSpPr>
          <p:cNvPr id="6154" name="Date Placeholder 9"/>
          <p:cNvSpPr txBox="1">
            <a:spLocks noGrp="1"/>
          </p:cNvSpPr>
          <p:nvPr/>
        </p:nvSpPr>
        <p:spPr>
          <a:xfrm>
            <a:off x="457200" y="6248400"/>
            <a:ext cx="2133600" cy="457200"/>
          </a:xfrm>
          <a:prstGeom prst="rect">
            <a:avLst/>
          </a:prstGeom>
          <a:noFill/>
          <a:ln w="9525">
            <a:noFill/>
          </a:ln>
        </p:spPr>
        <p:txBody>
          <a:bodyPr anchor="b"/>
          <a:p>
            <a:fld id="{BB962C8B-B14F-4D97-AF65-F5344CB8AC3E}" type="datetime1">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6155" name="TextBox 10"/>
          <p:cNvSpPr txBox="1"/>
          <p:nvPr/>
        </p:nvSpPr>
        <p:spPr>
          <a:xfrm>
            <a:off x="857250" y="5500688"/>
            <a:ext cx="3286125" cy="307975"/>
          </a:xfrm>
          <a:prstGeom prst="rect">
            <a:avLst/>
          </a:prstGeom>
          <a:noFill/>
          <a:ln w="9525">
            <a:noFill/>
          </a:ln>
        </p:spPr>
        <p:txBody>
          <a:bodyPr>
            <a:spAutoFit/>
          </a:bodyPr>
          <a:p>
            <a:r>
              <a:rPr lang="zh-CN" altLang="en-US" sz="1400" dirty="0">
                <a:latin typeface="Tahoma" panose="020B0604030504040204" pitchFamily="34" charset="0"/>
              </a:rPr>
              <a:t>图片来源：南方都市报</a:t>
            </a:r>
            <a:endParaRPr lang="zh-CN" altLang="en-US" sz="1400" dirty="0">
              <a:latin typeface="Tahoma" panose="020B0604030504040204" pitchFamily="34" charset="0"/>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charRg st="0" end="11"/>
                                            </p:txEl>
                                          </p:spTgt>
                                        </p:tgtEl>
                                        <p:attrNameLst>
                                          <p:attrName>style.visibility</p:attrName>
                                        </p:attrNameLst>
                                      </p:cBhvr>
                                      <p:to>
                                        <p:strVal val="visible"/>
                                      </p:to>
                                    </p:set>
                                    <p:anim calcmode="lin" valueType="num">
                                      <p:cBhvr additive="base">
                                        <p:cTn id="7" dur="500" fill="hold"/>
                                        <p:tgtEl>
                                          <p:spTgt spid="6147">
                                            <p:txEl>
                                              <p:charRg st="0"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charRg st="0"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7">
                                            <p:txEl>
                                              <p:charRg st="11" end="20"/>
                                            </p:txEl>
                                          </p:spTgt>
                                        </p:tgtEl>
                                        <p:attrNameLst>
                                          <p:attrName>style.visibility</p:attrName>
                                        </p:attrNameLst>
                                      </p:cBhvr>
                                      <p:to>
                                        <p:strVal val="visible"/>
                                      </p:to>
                                    </p:set>
                                    <p:anim calcmode="lin" valueType="num">
                                      <p:cBhvr additive="base">
                                        <p:cTn id="11" dur="500" fill="hold"/>
                                        <p:tgtEl>
                                          <p:spTgt spid="6147">
                                            <p:txEl>
                                              <p:charRg st="11" end="2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7">
                                            <p:txEl>
                                              <p:charRg st="11" end="2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51"/>
                                        </p:tgtEl>
                                        <p:attrNameLst>
                                          <p:attrName>style.visibility</p:attrName>
                                        </p:attrNameLst>
                                      </p:cBhvr>
                                      <p:to>
                                        <p:strVal val="visible"/>
                                      </p:to>
                                    </p:set>
                                    <p:anim calcmode="lin" valueType="num">
                                      <p:cBhvr additive="base">
                                        <p:cTn id="15" dur="500" fill="hold"/>
                                        <p:tgtEl>
                                          <p:spTgt spid="6151"/>
                                        </p:tgtEl>
                                        <p:attrNameLst>
                                          <p:attrName>ppt_x</p:attrName>
                                        </p:attrNameLst>
                                      </p:cBhvr>
                                      <p:tavLst>
                                        <p:tav tm="0">
                                          <p:val>
                                            <p:strVal val="#ppt_x"/>
                                          </p:val>
                                        </p:tav>
                                        <p:tav tm="100000">
                                          <p:val>
                                            <p:strVal val="#ppt_x"/>
                                          </p:val>
                                        </p:tav>
                                      </p:tavLst>
                                    </p:anim>
                                    <p:anim calcmode="lin" valueType="num">
                                      <p:cBhvr additive="base">
                                        <p:cTn id="16" dur="500" fill="hold"/>
                                        <p:tgtEl>
                                          <p:spTgt spid="615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155"/>
                                        </p:tgtEl>
                                        <p:attrNameLst>
                                          <p:attrName>style.visibility</p:attrName>
                                        </p:attrNameLst>
                                      </p:cBhvr>
                                      <p:to>
                                        <p:strVal val="visible"/>
                                      </p:to>
                                    </p:set>
                                    <p:anim calcmode="lin" valueType="num">
                                      <p:cBhvr additive="base">
                                        <p:cTn id="19" dur="500" fill="hold"/>
                                        <p:tgtEl>
                                          <p:spTgt spid="6155"/>
                                        </p:tgtEl>
                                        <p:attrNameLst>
                                          <p:attrName>ppt_x</p:attrName>
                                        </p:attrNameLst>
                                      </p:cBhvr>
                                      <p:tavLst>
                                        <p:tav tm="0">
                                          <p:val>
                                            <p:strVal val="#ppt_x"/>
                                          </p:val>
                                        </p:tav>
                                        <p:tav tm="100000">
                                          <p:val>
                                            <p:strVal val="#ppt_x"/>
                                          </p:val>
                                        </p:tav>
                                      </p:tavLst>
                                    </p:anim>
                                    <p:anim calcmode="lin" valueType="num">
                                      <p:cBhvr additive="base">
                                        <p:cTn id="20" dur="500" fill="hold"/>
                                        <p:tgtEl>
                                          <p:spTgt spid="615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8">
                                            <p:txEl>
                                              <p:charRg st="0" end="12"/>
                                            </p:txEl>
                                          </p:spTgt>
                                        </p:tgtEl>
                                        <p:attrNameLst>
                                          <p:attrName>style.visibility</p:attrName>
                                        </p:attrNameLst>
                                      </p:cBhvr>
                                      <p:to>
                                        <p:strVal val="visible"/>
                                      </p:to>
                                    </p:set>
                                    <p:anim calcmode="lin" valueType="num">
                                      <p:cBhvr additive="base">
                                        <p:cTn id="25" dur="500" fill="hold"/>
                                        <p:tgtEl>
                                          <p:spTgt spid="6148">
                                            <p:txEl>
                                              <p:charRg st="0"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8">
                                            <p:txEl>
                                              <p:charRg st="0" end="1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148">
                                            <p:txEl>
                                              <p:charRg st="12" end="18"/>
                                            </p:txEl>
                                          </p:spTgt>
                                        </p:tgtEl>
                                        <p:attrNameLst>
                                          <p:attrName>style.visibility</p:attrName>
                                        </p:attrNameLst>
                                      </p:cBhvr>
                                      <p:to>
                                        <p:strVal val="visible"/>
                                      </p:to>
                                    </p:set>
                                    <p:anim calcmode="lin" valueType="num">
                                      <p:cBhvr additive="base">
                                        <p:cTn id="29" dur="500" fill="hold"/>
                                        <p:tgtEl>
                                          <p:spTgt spid="6148">
                                            <p:txEl>
                                              <p:charRg st="12" end="1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48">
                                            <p:txEl>
                                              <p:charRg st="12" end="1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152"/>
                                        </p:tgtEl>
                                        <p:attrNameLst>
                                          <p:attrName>style.visibility</p:attrName>
                                        </p:attrNameLst>
                                      </p:cBhvr>
                                      <p:to>
                                        <p:strVal val="visible"/>
                                      </p:to>
                                    </p:set>
                                    <p:anim calcmode="lin" valueType="num">
                                      <p:cBhvr additive="base">
                                        <p:cTn id="33" dur="500" fill="hold"/>
                                        <p:tgtEl>
                                          <p:spTgt spid="6152"/>
                                        </p:tgtEl>
                                        <p:attrNameLst>
                                          <p:attrName>ppt_x</p:attrName>
                                        </p:attrNameLst>
                                      </p:cBhvr>
                                      <p:tavLst>
                                        <p:tav tm="0">
                                          <p:val>
                                            <p:strVal val="#ppt_x"/>
                                          </p:val>
                                        </p:tav>
                                        <p:tav tm="100000">
                                          <p:val>
                                            <p:strVal val="#ppt_x"/>
                                          </p:val>
                                        </p:tav>
                                      </p:tavLst>
                                    </p:anim>
                                    <p:anim calcmode="lin" valueType="num">
                                      <p:cBhvr additive="base">
                                        <p:cTn id="34" dur="500" fill="hold"/>
                                        <p:tgtEl>
                                          <p:spTgt spid="615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153"/>
                                        </p:tgtEl>
                                        <p:attrNameLst>
                                          <p:attrName>style.visibility</p:attrName>
                                        </p:attrNameLst>
                                      </p:cBhvr>
                                      <p:to>
                                        <p:strVal val="visible"/>
                                      </p:to>
                                    </p:set>
                                    <p:anim calcmode="lin" valueType="num">
                                      <p:cBhvr additive="base">
                                        <p:cTn id="37" dur="500" fill="hold"/>
                                        <p:tgtEl>
                                          <p:spTgt spid="6153"/>
                                        </p:tgtEl>
                                        <p:attrNameLst>
                                          <p:attrName>ppt_x</p:attrName>
                                        </p:attrNameLst>
                                      </p:cBhvr>
                                      <p:tavLst>
                                        <p:tav tm="0">
                                          <p:val>
                                            <p:strVal val="#ppt_x"/>
                                          </p:val>
                                        </p:tav>
                                        <p:tav tm="100000">
                                          <p:val>
                                            <p:strVal val="#ppt_x"/>
                                          </p:val>
                                        </p:tav>
                                      </p:tavLst>
                                    </p:anim>
                                    <p:anim calcmode="lin" valueType="num">
                                      <p:cBhvr additive="base">
                                        <p:cTn id="38" dur="500" fill="hold"/>
                                        <p:tgtEl>
                                          <p:spTgt spid="6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P spid="6148" grpId="0" build="p"/>
      <p:bldP spid="6153" grpId="0"/>
      <p:bldP spid="615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版权保护</a:t>
            </a:r>
            <a:r>
              <a:rPr lang="en-US" altLang="zh-CN"/>
              <a:t>(Copyright Protection)</a:t>
            </a:r>
            <a:endParaRPr lang="en-US" altLang="zh-CN"/>
          </a:p>
          <a:p>
            <a:pPr lvl="2">
              <a:lnSpc>
                <a:spcPct val="150000"/>
              </a:lnSpc>
            </a:pPr>
            <a:r>
              <a:rPr lang="zh-CN" altLang="en-US"/>
              <a:t>早期版权保护方式存在漏洞，只有在作品中能发现版权申明时，版权所有者才能获相关补偿。然而，这种在作品某个部份增加的的申明很容易被去除。</a:t>
            </a:r>
            <a:endParaRPr lang="en-US" altLang="zh-CN"/>
          </a:p>
        </p:txBody>
      </p:sp>
      <p:sp>
        <p:nvSpPr>
          <p:cNvPr id="9114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EEA881FD-FB7C-4399-A47C-BF69B582FC6C}"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9114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9114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F22CA35-D7F0-431D-9DE1-D52FDB5FBBC7}"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版权保护</a:t>
            </a:r>
            <a:r>
              <a:rPr lang="en-US" altLang="zh-CN"/>
              <a:t>(Copyright Protection)</a:t>
            </a:r>
            <a:endParaRPr lang="en-US" altLang="zh-CN"/>
          </a:p>
          <a:p>
            <a:pPr lvl="2">
              <a:lnSpc>
                <a:spcPct val="150000"/>
              </a:lnSpc>
            </a:pPr>
            <a:r>
              <a:rPr lang="zh-CN" altLang="en-US"/>
              <a:t>常用测试图像</a:t>
            </a:r>
            <a:r>
              <a:rPr lang="en-US" altLang="zh-CN"/>
              <a:t>Lena</a:t>
            </a:r>
            <a:r>
              <a:rPr lang="zh-CN" altLang="en-US"/>
              <a:t>实际属于某杂志。</a:t>
            </a:r>
            <a:endParaRPr lang="en-US" altLang="zh-CN"/>
          </a:p>
          <a:p>
            <a:pPr lvl="2">
              <a:lnSpc>
                <a:spcPct val="150000"/>
              </a:lnSpc>
            </a:pPr>
            <a:r>
              <a:rPr lang="zh-CN" altLang="en-US"/>
              <a:t>最早使用该图像的研究者扫描时，只保留了</a:t>
            </a:r>
            <a:r>
              <a:rPr lang="en-US" altLang="zh-CN"/>
              <a:t>Lena</a:t>
            </a:r>
            <a:r>
              <a:rPr lang="zh-CN" altLang="en-US"/>
              <a:t>的脸部和肩部，遗漏了杂志的版权申明，以致于全世界大部份相关论文都使用了该测试图像而不知侵犯了该杂志的版权。</a:t>
            </a:r>
            <a:endParaRPr lang="en-US" altLang="zh-CN"/>
          </a:p>
        </p:txBody>
      </p:sp>
      <p:sp>
        <p:nvSpPr>
          <p:cNvPr id="9318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AFBB37D3-03CD-4210-848C-771F4FF96ABD}"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9318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9319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C8E9BCFF-301B-417B-897C-995029D6A004}" type="slidenum">
              <a:rPr lang="en-US" altLang="zh-CN" sz="1200" smtClean="0">
                <a:latin typeface="Tahoma" panose="020B0604030504040204" pitchFamily="34" charset="0"/>
              </a:rPr>
            </a:fld>
            <a:endParaRPr lang="en-US" altLang="zh-CN" sz="1200">
              <a:latin typeface="Tahoma" panose="020B060403050404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950" y="3357563"/>
            <a:ext cx="1998663"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版权保护</a:t>
            </a:r>
            <a:r>
              <a:rPr lang="en-US" altLang="zh-CN"/>
              <a:t>(Copyright Protection)</a:t>
            </a:r>
            <a:endParaRPr lang="en-US" altLang="zh-CN"/>
          </a:p>
          <a:p>
            <a:pPr lvl="2">
              <a:lnSpc>
                <a:spcPct val="150000"/>
              </a:lnSpc>
            </a:pPr>
            <a:r>
              <a:rPr lang="zh-CN" altLang="en-US"/>
              <a:t>最终该杂志决定忽略对该图像的“侵权”使用。</a:t>
            </a:r>
            <a:endParaRPr lang="en-US" altLang="zh-CN"/>
          </a:p>
          <a:p>
            <a:pPr lvl="2">
              <a:lnSpc>
                <a:spcPct val="150000"/>
              </a:lnSpc>
            </a:pPr>
            <a:r>
              <a:rPr lang="zh-CN" altLang="en-US"/>
              <a:t>水印具有不可感知性、不可分离性，因此既能有效提供媒体的版权所有者身份证明，又不会降低媒体感官效果。</a:t>
            </a:r>
            <a:endParaRPr lang="en-US" altLang="zh-CN"/>
          </a:p>
        </p:txBody>
      </p:sp>
      <p:sp>
        <p:nvSpPr>
          <p:cNvPr id="9523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44E04AC-7A76-499B-97E6-9E867999A960}"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9523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9523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6FE11C5-6C8A-4ADD-AE98-32B5AC3969D2}"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版权保护</a:t>
            </a:r>
            <a:r>
              <a:rPr lang="en-US" altLang="zh-CN"/>
              <a:t>(Copyright Protection)</a:t>
            </a:r>
            <a:endParaRPr lang="en-US" altLang="zh-CN"/>
          </a:p>
          <a:p>
            <a:pPr lvl="2">
              <a:lnSpc>
                <a:spcPct val="150000"/>
              </a:lnSpc>
            </a:pPr>
            <a:r>
              <a:rPr lang="en-US" altLang="zh-CN"/>
              <a:t>Digimarc</a:t>
            </a:r>
            <a:r>
              <a:rPr lang="zh-CN" altLang="en-US"/>
              <a:t>公司的图像水印是典型范例。</a:t>
            </a:r>
            <a:endParaRPr lang="en-US" altLang="zh-CN"/>
          </a:p>
          <a:p>
            <a:pPr lvl="2">
              <a:lnSpc>
                <a:spcPct val="150000"/>
              </a:lnSpc>
            </a:pPr>
            <a:r>
              <a:rPr lang="en-US" altLang="zh-CN"/>
              <a:t>Digimarc</a:t>
            </a:r>
            <a:r>
              <a:rPr lang="zh-CN" altLang="en-US"/>
              <a:t>的图像水印检测器与</a:t>
            </a:r>
            <a:r>
              <a:rPr lang="en-US" altLang="zh-CN"/>
              <a:t>Adobe</a:t>
            </a:r>
            <a:r>
              <a:rPr lang="zh-CN" altLang="en-US"/>
              <a:t>图像处理软件</a:t>
            </a:r>
            <a:r>
              <a:rPr lang="en-US" altLang="zh-CN"/>
              <a:t>Photoshop</a:t>
            </a:r>
            <a:r>
              <a:rPr lang="zh-CN" altLang="en-US"/>
              <a:t>捆绑发布，一旦</a:t>
            </a:r>
            <a:r>
              <a:rPr lang="en-US" altLang="zh-CN"/>
              <a:t>Digimarc</a:t>
            </a:r>
            <a:r>
              <a:rPr lang="zh-CN" altLang="en-US"/>
              <a:t>的图像水印检测器发现水印，就通过水印信息检索互联网数据库，获取作者联系方式。</a:t>
            </a:r>
            <a:endParaRPr lang="en-US" altLang="zh-CN"/>
          </a:p>
        </p:txBody>
      </p:sp>
      <p:sp>
        <p:nvSpPr>
          <p:cNvPr id="9728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F6697A89-1D92-41D1-B49B-363768082541}"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9728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9728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93B9B95-3B62-47CC-932E-892F2113EB4A}"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盗版追踪</a:t>
            </a:r>
            <a:r>
              <a:rPr lang="en-US" altLang="zh-CN"/>
              <a:t>(Transaction Tracking)</a:t>
            </a:r>
            <a:endParaRPr lang="en-US" altLang="zh-CN"/>
          </a:p>
          <a:p>
            <a:pPr lvl="2">
              <a:lnSpc>
                <a:spcPct val="150000"/>
              </a:lnSpc>
            </a:pPr>
            <a:r>
              <a:rPr lang="zh-CN" altLang="en-US"/>
              <a:t>在每份正版作品中嵌入唯一标识（指纹）后，一旦出现盗版，就可以追踪其来源。</a:t>
            </a:r>
            <a:endParaRPr lang="en-US" altLang="zh-CN"/>
          </a:p>
          <a:p>
            <a:pPr lvl="2">
              <a:lnSpc>
                <a:spcPct val="150000"/>
              </a:lnSpc>
            </a:pPr>
            <a:r>
              <a:rPr lang="en-US" altLang="zh-CN"/>
              <a:t>2004, </a:t>
            </a:r>
            <a:r>
              <a:rPr lang="zh-CN" altLang="en-US"/>
              <a:t>使用</a:t>
            </a:r>
            <a:r>
              <a:rPr lang="en-US" altLang="zh-CN"/>
              <a:t>Philips</a:t>
            </a:r>
            <a:r>
              <a:rPr lang="zh-CN" altLang="en-US"/>
              <a:t>视频水印技术嵌入“指纹”信息的预览片被分发给</a:t>
            </a:r>
            <a:r>
              <a:rPr lang="en-US" altLang="zh-CN"/>
              <a:t>5803</a:t>
            </a:r>
            <a:r>
              <a:rPr lang="zh-CN" altLang="en-US"/>
              <a:t>名奥斯卡观影评选员，供评选员观看评分。</a:t>
            </a:r>
            <a:endParaRPr lang="en-US" altLang="zh-CN"/>
          </a:p>
        </p:txBody>
      </p:sp>
      <p:sp>
        <p:nvSpPr>
          <p:cNvPr id="9933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B1DA390D-704C-49C0-8D54-C3CCD95F5BB5}"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9933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9933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AA491017-D0E8-4A69-AAFF-3A30BD446FBD}"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P spid="3" grpI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盗版追踪</a:t>
            </a:r>
            <a:r>
              <a:rPr lang="en-US" altLang="zh-CN"/>
              <a:t>(Transaction Tracking)</a:t>
            </a:r>
            <a:endParaRPr lang="en-US" altLang="zh-CN"/>
          </a:p>
          <a:p>
            <a:pPr lvl="2">
              <a:lnSpc>
                <a:spcPct val="150000"/>
              </a:lnSpc>
            </a:pPr>
            <a:r>
              <a:rPr lang="zh-CN" altLang="en-US"/>
              <a:t>后来，其中一部影片的视频出现在互联网。分析这些盗版视频发现其源自一位观影评选员的拷贝。该评选员曾把其拷贝提供给他的朋友。虽然他不知道自己朋友的作为，但这位</a:t>
            </a:r>
            <a:r>
              <a:rPr lang="en-US" altLang="zh-CN"/>
              <a:t>70</a:t>
            </a:r>
            <a:r>
              <a:rPr lang="zh-CN" altLang="en-US"/>
              <a:t>岁的演员仍然被起诉，罚款</a:t>
            </a:r>
            <a:r>
              <a:rPr lang="en-US" altLang="zh-CN"/>
              <a:t>300</a:t>
            </a:r>
            <a:r>
              <a:rPr lang="zh-CN" altLang="en-US"/>
              <a:t>万美元。</a:t>
            </a:r>
            <a:endParaRPr lang="en-US" altLang="zh-CN"/>
          </a:p>
        </p:txBody>
      </p:sp>
      <p:sp>
        <p:nvSpPr>
          <p:cNvPr id="10138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0F1F3D20-FECC-4D31-8240-4669D82943A3}"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10138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0138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3ECAC892-6432-4293-9C8A-406FCECB62CD}"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P spid="3" grpI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内容认证</a:t>
            </a:r>
            <a:r>
              <a:rPr lang="en-US" altLang="zh-CN"/>
              <a:t>(Content Authentication)</a:t>
            </a:r>
            <a:endParaRPr lang="en-US" altLang="zh-CN"/>
          </a:p>
          <a:p>
            <a:pPr lvl="2">
              <a:lnSpc>
                <a:spcPct val="150000"/>
              </a:lnSpc>
            </a:pPr>
            <a:r>
              <a:rPr lang="zh-CN" altLang="en-US"/>
              <a:t>数字媒体能够被轻易篡改。密码学提供了认证方式，对媒体签名。</a:t>
            </a:r>
            <a:endParaRPr lang="en-US" altLang="zh-CN"/>
          </a:p>
          <a:p>
            <a:pPr lvl="2">
              <a:lnSpc>
                <a:spcPct val="150000"/>
              </a:lnSpc>
            </a:pPr>
            <a:r>
              <a:rPr lang="zh-CN" altLang="en-US"/>
              <a:t>签名通常存放在文件头或特定结构中，一旦格式变换，签名可能丢失。</a:t>
            </a:r>
            <a:endParaRPr lang="en-US" altLang="zh-CN"/>
          </a:p>
        </p:txBody>
      </p:sp>
      <p:sp>
        <p:nvSpPr>
          <p:cNvPr id="10342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33B7BB4-4EE7-4269-A9C8-A6187A25ABF2}"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10342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0343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5FC29E4-0BFC-404D-979D-B3BEE1931870}"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内容认证</a:t>
            </a:r>
            <a:r>
              <a:rPr lang="en-US" altLang="zh-CN"/>
              <a:t>(Content Authentication)</a:t>
            </a:r>
            <a:endParaRPr lang="en-US" altLang="zh-CN"/>
          </a:p>
          <a:p>
            <a:pPr lvl="2">
              <a:lnSpc>
                <a:spcPct val="150000"/>
              </a:lnSpc>
            </a:pPr>
            <a:r>
              <a:rPr lang="zh-CN" altLang="en-US"/>
              <a:t>脆弱水印思路之一是将签名嵌入媒体，例如，媒体的高比特平面产生签名，低比特屏幕承载水印。图像的任何改动都能被判别出。</a:t>
            </a:r>
            <a:endParaRPr lang="en-US" altLang="zh-CN"/>
          </a:p>
          <a:p>
            <a:pPr lvl="2">
              <a:lnSpc>
                <a:spcPct val="150000"/>
              </a:lnSpc>
            </a:pPr>
            <a:r>
              <a:rPr lang="zh-CN" altLang="en-US"/>
              <a:t>半脆弱水印能够容忍常规图像处理操作，例如格式转换，去噪，并检测定位内容篡改操作。</a:t>
            </a:r>
            <a:endParaRPr lang="en-US" altLang="zh-CN"/>
          </a:p>
          <a:p>
            <a:pPr lvl="2">
              <a:lnSpc>
                <a:spcPct val="150000"/>
              </a:lnSpc>
            </a:pPr>
            <a:r>
              <a:rPr lang="zh-CN" altLang="en-US"/>
              <a:t>水印还可用于图像的修复和还原。</a:t>
            </a:r>
            <a:endParaRPr lang="en-US" altLang="zh-CN"/>
          </a:p>
          <a:p>
            <a:pPr lvl="2">
              <a:lnSpc>
                <a:spcPct val="150000"/>
              </a:lnSpc>
            </a:pPr>
            <a:endParaRPr lang="en-US" altLang="zh-CN"/>
          </a:p>
        </p:txBody>
      </p:sp>
      <p:sp>
        <p:nvSpPr>
          <p:cNvPr id="10547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5419F595-A1D8-4D6F-A649-0C9EC466424C}"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10547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0547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7A6C4D6E-728D-41FC-8301-1EEBF583CE2E}"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拷贝控制</a:t>
            </a:r>
            <a:r>
              <a:rPr lang="en-US" altLang="zh-CN"/>
              <a:t>(copy control)</a:t>
            </a:r>
            <a:endParaRPr lang="en-US" altLang="zh-CN"/>
          </a:p>
          <a:p>
            <a:pPr lvl="2">
              <a:lnSpc>
                <a:spcPct val="150000"/>
              </a:lnSpc>
            </a:pPr>
            <a:r>
              <a:rPr lang="zh-CN" altLang="en-US"/>
              <a:t>一种方式是加密。例如电视信号加密传输，只有包含特定密钥的机顶盒能够解密信号。这种方式的问题是，解密后的电视信号可以输出并被录制、刻录。</a:t>
            </a:r>
            <a:endParaRPr lang="zh-CN" altLang="en-US"/>
          </a:p>
        </p:txBody>
      </p:sp>
      <p:sp>
        <p:nvSpPr>
          <p:cNvPr id="107524"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0F27B5F8-3D55-483C-A8B1-AB1DF3E714D7}"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107525"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0752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2B57580-3DBD-46BB-8ADC-C0F5E00EC0DD}"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p:txBody>
          <a:bodyPr/>
          <a:lstStyle/>
          <a:p>
            <a:pPr>
              <a:lnSpc>
                <a:spcPct val="150000"/>
              </a:lnSpc>
            </a:pPr>
            <a:r>
              <a:rPr lang="zh-CN" altLang="en-US"/>
              <a:t>数字水印应用</a:t>
            </a:r>
            <a:endParaRPr lang="en-US" altLang="zh-CN"/>
          </a:p>
          <a:p>
            <a:pPr lvl="1">
              <a:lnSpc>
                <a:spcPct val="150000"/>
              </a:lnSpc>
            </a:pPr>
            <a:r>
              <a:rPr lang="zh-CN" altLang="en-US"/>
              <a:t>拷贝控制</a:t>
            </a:r>
            <a:r>
              <a:rPr lang="en-US" altLang="zh-CN"/>
              <a:t>(copy control)</a:t>
            </a:r>
            <a:endParaRPr lang="en-US" altLang="zh-CN"/>
          </a:p>
          <a:p>
            <a:pPr lvl="2">
              <a:lnSpc>
                <a:spcPct val="150000"/>
              </a:lnSpc>
            </a:pPr>
            <a:r>
              <a:rPr lang="zh-CN" altLang="en-US"/>
              <a:t>另一种思路是每个刻录装置都配有水印检测设备，一旦检测到“禁止刻录”水印，便停止刻录。</a:t>
            </a:r>
            <a:endParaRPr lang="en-US" altLang="zh-CN"/>
          </a:p>
          <a:p>
            <a:pPr lvl="2">
              <a:lnSpc>
                <a:spcPct val="150000"/>
              </a:lnSpc>
            </a:pPr>
            <a:r>
              <a:rPr lang="en-US" altLang="zh-CN"/>
              <a:t>CPTWG(Copy Protection Technical Working Group)</a:t>
            </a:r>
            <a:r>
              <a:rPr lang="zh-CN" altLang="en-US"/>
              <a:t>，和</a:t>
            </a:r>
            <a:r>
              <a:rPr lang="en-US" altLang="zh-CN"/>
              <a:t>SDMI(Secure Digital Music Initiative)</a:t>
            </a:r>
            <a:r>
              <a:rPr lang="zh-CN" altLang="en-US"/>
              <a:t>分别提出用于视频和音频的系统构想。</a:t>
            </a:r>
            <a:endParaRPr lang="en-US" altLang="zh-CN"/>
          </a:p>
        </p:txBody>
      </p:sp>
      <p:sp>
        <p:nvSpPr>
          <p:cNvPr id="10957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915EF5F-1420-485F-804B-ABA9345107F8}"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109573"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0957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BA713070-0211-4203-8DD7-0BE680934699}"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Title 1"/>
          <p:cNvSpPr>
            <a:spLocks noGrp="1"/>
          </p:cNvSpPr>
          <p:nvPr>
            <p:ph type="title"/>
          </p:nvPr>
        </p:nvSpPr>
        <p:spPr/>
        <p:txBody>
          <a:bodyPr vert="horz" wrap="square" anchor="b"/>
          <a:p>
            <a:r>
              <a:rPr lang="zh-CN" altLang="en-US"/>
              <a:t>生活中的数字水印技术</a:t>
            </a:r>
            <a:endParaRPr lang="zh-CN" altLang="en-US"/>
          </a:p>
        </p:txBody>
      </p:sp>
      <p:sp>
        <p:nvSpPr>
          <p:cNvPr id="8195" name="Content Placeholder 2"/>
          <p:cNvSpPr>
            <a:spLocks noGrp="1"/>
          </p:cNvSpPr>
          <p:nvPr>
            <p:ph idx="1"/>
          </p:nvPr>
        </p:nvSpPr>
        <p:spPr>
          <a:xfrm>
            <a:off x="1370013" y="1827213"/>
            <a:ext cx="3844925" cy="4114800"/>
          </a:xfrm>
        </p:spPr>
        <p:txBody>
          <a:bodyPr vert="horz" wrap="square" anchor="t"/>
          <a:p>
            <a:r>
              <a:rPr lang="zh-CN" altLang="en-US" dirty="0"/>
              <a:t>爱国者数字水印相机</a:t>
            </a:r>
            <a:r>
              <a:rPr lang="en-US" altLang="zh-CN" dirty="0"/>
              <a:t>(WM01)</a:t>
            </a:r>
            <a:endParaRPr lang="en-US" altLang="zh-CN" dirty="0"/>
          </a:p>
          <a:p>
            <a:pPr lvl="1"/>
            <a:r>
              <a:rPr lang="zh-CN" altLang="en-US" dirty="0"/>
              <a:t>拍摄时嵌入水印</a:t>
            </a:r>
            <a:endParaRPr lang="en-US" altLang="zh-CN" dirty="0"/>
          </a:p>
          <a:p>
            <a:pPr lvl="1"/>
            <a:r>
              <a:rPr lang="zh-CN" altLang="en-US" dirty="0"/>
              <a:t>可鉴定原始数据是否被篡改，例如：</a:t>
            </a:r>
            <a:endParaRPr lang="en-US" altLang="zh-CN" dirty="0"/>
          </a:p>
          <a:p>
            <a:pPr lvl="1"/>
            <a:r>
              <a:rPr lang="zh-CN" altLang="en-US" dirty="0"/>
              <a:t>剪切、位移、尺寸变化等</a:t>
            </a:r>
            <a:endParaRPr lang="en-US" altLang="zh-CN" dirty="0"/>
          </a:p>
          <a:p>
            <a:pPr lvl="1"/>
            <a:endParaRPr lang="zh-CN" altLang="en-US" dirty="0"/>
          </a:p>
        </p:txBody>
      </p:sp>
      <p:sp>
        <p:nvSpPr>
          <p:cNvPr id="8196" name="Footer Placeholder 3"/>
          <p:cNvSpPr txBox="1">
            <a:spLocks noGrp="1"/>
          </p:cNvSpPr>
          <p:nvPr/>
        </p:nvSpPr>
        <p:spPr>
          <a:xfrm>
            <a:off x="3124200" y="6248400"/>
            <a:ext cx="2895600" cy="457200"/>
          </a:xfrm>
          <a:prstGeom prst="rect">
            <a:avLst/>
          </a:prstGeom>
          <a:noFill/>
          <a:ln w="9525">
            <a:noFill/>
          </a:ln>
        </p:spPr>
        <p:txBody>
          <a:bodyPr anchor="b"/>
          <a:p>
            <a:pPr algn="ctr"/>
            <a:endParaRPr lang="en-US" altLang="x-none" sz="1200" dirty="0">
              <a:latin typeface="Tahoma" panose="020B0604030504040204" pitchFamily="34" charset="0"/>
            </a:endParaRPr>
          </a:p>
        </p:txBody>
      </p:sp>
      <p:sp>
        <p:nvSpPr>
          <p:cNvPr id="8197" name="Slide Number Placeholder 4"/>
          <p:cNvSpPr txBox="1">
            <a:spLocks noGrp="1"/>
          </p:cNvSpPr>
          <p:nvPr/>
        </p:nvSpPr>
        <p:spPr>
          <a:xfrm>
            <a:off x="6553200" y="6248400"/>
            <a:ext cx="2133600" cy="457200"/>
          </a:xfrm>
          <a:prstGeom prst="rect">
            <a:avLst/>
          </a:prstGeom>
          <a:noFill/>
          <a:ln w="9525">
            <a:noFill/>
          </a:ln>
        </p:spPr>
        <p:txBody>
          <a:bodyPr anchor="b"/>
          <a:p>
            <a:pPr algn="r"/>
            <a:fld id="{9A0DB2DC-4C9A-4742-B13C-FB6460FD3503}" type="slidenum">
              <a:rPr lang="zh-CN" altLang="en-US" sz="1200" dirty="0">
                <a:latin typeface="Tahoma" panose="020B0604030504040204" pitchFamily="34" charset="0"/>
              </a:rPr>
            </a:fld>
            <a:endParaRPr lang="zh-CN" altLang="en-US" sz="1200" dirty="0">
              <a:latin typeface="Tahoma" panose="020B0604030504040204" pitchFamily="34" charset="0"/>
            </a:endParaRPr>
          </a:p>
        </p:txBody>
      </p:sp>
      <p:pic>
        <p:nvPicPr>
          <p:cNvPr id="8198" name="Picture 2"/>
          <p:cNvPicPr>
            <a:picLocks noChangeAspect="1"/>
          </p:cNvPicPr>
          <p:nvPr/>
        </p:nvPicPr>
        <p:blipFill>
          <a:blip r:embed="rId1"/>
          <a:stretch>
            <a:fillRect/>
          </a:stretch>
        </p:blipFill>
        <p:spPr>
          <a:xfrm>
            <a:off x="5200650" y="2428875"/>
            <a:ext cx="3943350" cy="2676525"/>
          </a:xfrm>
          <a:prstGeom prst="rect">
            <a:avLst/>
          </a:prstGeom>
          <a:noFill/>
          <a:ln w="9525">
            <a:noFill/>
          </a:ln>
        </p:spPr>
      </p:pic>
      <p:sp>
        <p:nvSpPr>
          <p:cNvPr id="8199" name="Date Placeholder 6"/>
          <p:cNvSpPr txBox="1">
            <a:spLocks noGrp="1"/>
          </p:cNvSpPr>
          <p:nvPr/>
        </p:nvSpPr>
        <p:spPr>
          <a:xfrm>
            <a:off x="457200" y="6248400"/>
            <a:ext cx="2133600" cy="457200"/>
          </a:xfrm>
          <a:prstGeom prst="rect">
            <a:avLst/>
          </a:prstGeom>
          <a:noFill/>
          <a:ln w="9525">
            <a:noFill/>
          </a:ln>
        </p:spPr>
        <p:txBody>
          <a:bodyPr anchor="b"/>
          <a:p>
            <a:fld id="{BB962C8B-B14F-4D97-AF65-F5344CB8AC3E}" type="datetime1">
              <a:rPr lang="zh-CN" altLang="en-US" sz="1200" dirty="0">
                <a:latin typeface="Tahoma" panose="020B0604030504040204" pitchFamily="34" charset="0"/>
              </a:rPr>
            </a:fld>
            <a:endParaRPr lang="zh-CN" altLang="en-US" sz="1200" dirty="0">
              <a:latin typeface="Tahoma" panose="020B0604030504040204" pitchFamily="34" charset="0"/>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 calcmode="lin" valueType="num">
                                      <p:cBhvr additive="base">
                                        <p:cTn id="7" dur="500" fill="hold"/>
                                        <p:tgtEl>
                                          <p:spTgt spid="8198"/>
                                        </p:tgtEl>
                                        <p:attrNameLst>
                                          <p:attrName>ppt_x</p:attrName>
                                        </p:attrNameLst>
                                      </p:cBhvr>
                                      <p:tavLst>
                                        <p:tav tm="0">
                                          <p:val>
                                            <p:strVal val="#ppt_x"/>
                                          </p:val>
                                        </p:tav>
                                        <p:tav tm="100000">
                                          <p:val>
                                            <p:strVal val="#ppt_x"/>
                                          </p:val>
                                        </p:tav>
                                      </p:tavLst>
                                    </p:anim>
                                    <p:anim calcmode="lin" valueType="num">
                                      <p:cBhvr additive="base">
                                        <p:cTn id="8"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5">
                                            <p:txEl>
                                              <p:charRg st="0" end="16"/>
                                            </p:txEl>
                                          </p:spTgt>
                                        </p:tgtEl>
                                        <p:attrNameLst>
                                          <p:attrName>style.visibility</p:attrName>
                                        </p:attrNameLst>
                                      </p:cBhvr>
                                      <p:to>
                                        <p:strVal val="visible"/>
                                      </p:to>
                                    </p:set>
                                    <p:anim calcmode="lin" valueType="num">
                                      <p:cBhvr additive="base">
                                        <p:cTn id="13" dur="500" fill="hold"/>
                                        <p:tgtEl>
                                          <p:spTgt spid="8195">
                                            <p:txEl>
                                              <p:charRg st="0" end="1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charRg st="0" end="1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5">
                                            <p:txEl>
                                              <p:charRg st="16" end="24"/>
                                            </p:txEl>
                                          </p:spTgt>
                                        </p:tgtEl>
                                        <p:attrNameLst>
                                          <p:attrName>style.visibility</p:attrName>
                                        </p:attrNameLst>
                                      </p:cBhvr>
                                      <p:to>
                                        <p:strVal val="visible"/>
                                      </p:to>
                                    </p:set>
                                    <p:anim calcmode="lin" valueType="num">
                                      <p:cBhvr additive="base">
                                        <p:cTn id="19" dur="500" fill="hold"/>
                                        <p:tgtEl>
                                          <p:spTgt spid="8195">
                                            <p:txEl>
                                              <p:charRg st="16" end="2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charRg st="16" end="2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195">
                                            <p:txEl>
                                              <p:charRg st="24" end="41"/>
                                            </p:txEl>
                                          </p:spTgt>
                                        </p:tgtEl>
                                        <p:attrNameLst>
                                          <p:attrName>style.visibility</p:attrName>
                                        </p:attrNameLst>
                                      </p:cBhvr>
                                      <p:to>
                                        <p:strVal val="visible"/>
                                      </p:to>
                                    </p:set>
                                    <p:anim calcmode="lin" valueType="num">
                                      <p:cBhvr additive="base">
                                        <p:cTn id="25" dur="500" fill="hold"/>
                                        <p:tgtEl>
                                          <p:spTgt spid="8195">
                                            <p:txEl>
                                              <p:charRg st="24" end="4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charRg st="24" end="4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195">
                                            <p:txEl>
                                              <p:charRg st="41" end="53"/>
                                            </p:txEl>
                                          </p:spTgt>
                                        </p:tgtEl>
                                        <p:attrNameLst>
                                          <p:attrName>style.visibility</p:attrName>
                                        </p:attrNameLst>
                                      </p:cBhvr>
                                      <p:to>
                                        <p:strVal val="visible"/>
                                      </p:to>
                                    </p:set>
                                    <p:anim calcmode="lin" valueType="num">
                                      <p:cBhvr additive="base">
                                        <p:cTn id="31" dur="500" fill="hold"/>
                                        <p:tgtEl>
                                          <p:spTgt spid="8195">
                                            <p:txEl>
                                              <p:charRg st="41" end="5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charRg st="41" end="5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ldLvl="5"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zh-CN" altLang="en-US" dirty="0"/>
              <a:t>信息隐藏研究分支</a:t>
            </a:r>
            <a:r>
              <a:rPr lang="en-US" altLang="zh-CN" dirty="0"/>
              <a:t>——</a:t>
            </a:r>
            <a:r>
              <a:rPr lang="zh-CN" altLang="en-US" dirty="0"/>
              <a:t>数字水印</a:t>
            </a:r>
            <a:endParaRPr lang="zh-CN" altLang="en-US" dirty="0"/>
          </a:p>
        </p:txBody>
      </p:sp>
      <p:sp>
        <p:nvSpPr>
          <p:cNvPr id="3" name="Content Placeholder 2"/>
          <p:cNvSpPr>
            <a:spLocks noGrp="1"/>
          </p:cNvSpPr>
          <p:nvPr>
            <p:ph idx="1"/>
          </p:nvPr>
        </p:nvSpPr>
        <p:spPr>
          <a:xfrm>
            <a:off x="1370013" y="1827213"/>
            <a:ext cx="7488237" cy="4114800"/>
          </a:xfrm>
        </p:spPr>
        <p:txBody>
          <a:bodyPr/>
          <a:lstStyle/>
          <a:p>
            <a:pPr>
              <a:lnSpc>
                <a:spcPct val="150000"/>
              </a:lnSpc>
            </a:pPr>
            <a:r>
              <a:rPr lang="zh-CN" altLang="en-US"/>
              <a:t>数字水印应用</a:t>
            </a:r>
            <a:endParaRPr lang="en-US" altLang="zh-CN"/>
          </a:p>
          <a:p>
            <a:pPr lvl="1">
              <a:lnSpc>
                <a:spcPct val="150000"/>
              </a:lnSpc>
            </a:pPr>
            <a:r>
              <a:rPr lang="zh-CN" altLang="en-US"/>
              <a:t>设备控制</a:t>
            </a:r>
            <a:r>
              <a:rPr lang="en-US" altLang="zh-CN"/>
              <a:t>(device control)</a:t>
            </a:r>
            <a:endParaRPr lang="en-US" altLang="zh-CN"/>
          </a:p>
          <a:p>
            <a:pPr lvl="2">
              <a:lnSpc>
                <a:spcPct val="150000"/>
              </a:lnSpc>
            </a:pPr>
            <a:r>
              <a:rPr lang="zh-CN" altLang="en-US"/>
              <a:t>拷贝控制实际设备控制的一种。设备控制更多地是丰富，而不是限制对媒体的使用。</a:t>
            </a:r>
            <a:endParaRPr lang="en-US" altLang="zh-CN"/>
          </a:p>
          <a:p>
            <a:pPr lvl="2">
              <a:lnSpc>
                <a:spcPct val="150000"/>
              </a:lnSpc>
            </a:pPr>
            <a:r>
              <a:rPr lang="zh-CN" altLang="en-US"/>
              <a:t>例如</a:t>
            </a:r>
            <a:r>
              <a:rPr lang="en-US" altLang="zh-CN"/>
              <a:t>Digimarc</a:t>
            </a:r>
            <a:r>
              <a:rPr lang="zh-CN" altLang="en-US"/>
              <a:t>的媒体桥技术。</a:t>
            </a:r>
            <a:endParaRPr lang="en-US" altLang="zh-CN"/>
          </a:p>
          <a:p>
            <a:pPr lvl="2">
              <a:lnSpc>
                <a:spcPct val="150000"/>
              </a:lnSpc>
            </a:pPr>
            <a:r>
              <a:rPr lang="zh-CN" altLang="en-US"/>
              <a:t>杂志中的广告画面包含水印，使用手机捕获画面后，手机软件识别水印信息，并导航到相关网站。</a:t>
            </a:r>
            <a:endParaRPr lang="en-US" altLang="zh-CN"/>
          </a:p>
        </p:txBody>
      </p:sp>
      <p:sp>
        <p:nvSpPr>
          <p:cNvPr id="11162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4FE00D0E-89D1-4954-A0F6-A9486F65C69A}"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111621"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1162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0A806353-ECC0-4CAB-AFC6-FA6BE2684640}"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zh-CN" altLang="en-US" dirty="0"/>
              <a:t>信息隐藏研究分支</a:t>
            </a:r>
            <a:r>
              <a:rPr lang="en-US" altLang="zh-CN" dirty="0"/>
              <a:t>——</a:t>
            </a:r>
            <a:r>
              <a:rPr lang="zh-CN" altLang="en-US" dirty="0"/>
              <a:t>数字水印</a:t>
            </a:r>
            <a:endParaRPr lang="zh-CN" altLang="en-US" dirty="0"/>
          </a:p>
        </p:txBody>
      </p:sp>
      <p:sp>
        <p:nvSpPr>
          <p:cNvPr id="7171" name="Content Placeholder 2"/>
          <p:cNvSpPr>
            <a:spLocks noGrp="1"/>
          </p:cNvSpPr>
          <p:nvPr>
            <p:ph idx="1"/>
          </p:nvPr>
        </p:nvSpPr>
        <p:spPr>
          <a:xfrm>
            <a:off x="1370013" y="1827213"/>
            <a:ext cx="7345362" cy="4114800"/>
          </a:xfrm>
        </p:spPr>
        <p:txBody>
          <a:bodyPr/>
          <a:lstStyle/>
          <a:p>
            <a:r>
              <a:rPr lang="en-US" altLang="zh-CN" dirty="0" err="1"/>
              <a:t>Digimarc</a:t>
            </a:r>
            <a:r>
              <a:rPr lang="zh-CN" altLang="en-US" dirty="0"/>
              <a:t> </a:t>
            </a:r>
            <a:r>
              <a:rPr lang="en-US" altLang="zh-CN" dirty="0" err="1"/>
              <a:t>MediaBriage</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6148"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200"/>
              <a:t>数字水印与隐写术</a:t>
            </a:r>
            <a:endParaRPr lang="en-US" altLang="zh-CN" sz="1200"/>
          </a:p>
        </p:txBody>
      </p:sp>
      <p:sp>
        <p:nvSpPr>
          <p:cNvPr id="6149"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66D2DBDA-0EEE-4C96-B904-94ED244CA541}" type="slidenum">
              <a:rPr lang="zh-CN" altLang="en-US" sz="1200" smtClean="0"/>
            </a:fld>
            <a:endParaRPr lang="en-US" altLang="zh-CN" sz="1200"/>
          </a:p>
        </p:txBody>
      </p:sp>
      <p:pic>
        <p:nvPicPr>
          <p:cNvPr id="71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9175" y="2466975"/>
            <a:ext cx="71056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7175" name="TextBox 6"/>
          <p:cNvSpPr txBox="1">
            <a:spLocks noChangeArrowheads="1"/>
          </p:cNvSpPr>
          <p:nvPr/>
        </p:nvSpPr>
        <p:spPr bwMode="auto">
          <a:xfrm>
            <a:off x="1071563" y="5845175"/>
            <a:ext cx="7286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dirty="0"/>
              <a:t>图片源自</a:t>
            </a:r>
            <a:r>
              <a:rPr lang="en-US" altLang="zh-CN" sz="1600" dirty="0"/>
              <a:t>:Burt Perry, Brian </a:t>
            </a:r>
            <a:r>
              <a:rPr lang="en-US" altLang="zh-CN" sz="1600" dirty="0" err="1"/>
              <a:t>MacIntosh</a:t>
            </a:r>
            <a:r>
              <a:rPr lang="en-US" altLang="zh-CN" sz="1600" dirty="0"/>
              <a:t>, Dave Cushman. </a:t>
            </a:r>
            <a:r>
              <a:rPr lang="en-US" altLang="zh-CN" sz="1600" dirty="0" err="1"/>
              <a:t>Digimarc</a:t>
            </a:r>
            <a:r>
              <a:rPr lang="en-US" altLang="zh-CN" sz="1600" dirty="0"/>
              <a:t> </a:t>
            </a:r>
            <a:r>
              <a:rPr lang="en-US" altLang="zh-CN" sz="1600" dirty="0" err="1"/>
              <a:t>MediaBridge</a:t>
            </a:r>
            <a:r>
              <a:rPr lang="en-US" altLang="zh-CN" sz="1600" dirty="0"/>
              <a:t> - The Birth of a Consumer Product, from Concept to Commercial Application.</a:t>
            </a:r>
            <a:endParaRPr lang="zh-CN" altLang="en-US" sz="1600" dirty="0"/>
          </a:p>
        </p:txBody>
      </p:sp>
      <p:sp>
        <p:nvSpPr>
          <p:cNvPr id="6152" name="Date Placeholder 7"/>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BA8E549C-09CF-44F5-87F1-820C47DA4E73}" type="datetime1">
              <a:rPr lang="zh-CN" altLang="en-US" sz="1200" smtClean="0"/>
            </a:fld>
            <a:endParaRPr lang="en-US" altLang="zh-CN" sz="120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4"/>
                                        </p:tgtEl>
                                        <p:attrNameLst>
                                          <p:attrName>style.visibility</p:attrName>
                                        </p:attrNameLst>
                                      </p:cBhvr>
                                      <p:to>
                                        <p:strVal val="visible"/>
                                      </p:to>
                                    </p:set>
                                    <p:anim calcmode="lin" valueType="num">
                                      <p:cBhvr additive="base">
                                        <p:cTn id="13" dur="500" fill="hold"/>
                                        <p:tgtEl>
                                          <p:spTgt spid="7174"/>
                                        </p:tgtEl>
                                        <p:attrNameLst>
                                          <p:attrName>ppt_x</p:attrName>
                                        </p:attrNameLst>
                                      </p:cBhvr>
                                      <p:tavLst>
                                        <p:tav tm="0">
                                          <p:val>
                                            <p:strVal val="#ppt_x"/>
                                          </p:val>
                                        </p:tav>
                                        <p:tav tm="100000">
                                          <p:val>
                                            <p:strVal val="#ppt_x"/>
                                          </p:val>
                                        </p:tav>
                                      </p:tavLst>
                                    </p:anim>
                                    <p:anim calcmode="lin" valueType="num">
                                      <p:cBhvr additive="base">
                                        <p:cTn id="14" dur="500" fill="hold"/>
                                        <p:tgtEl>
                                          <p:spTgt spid="717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175"/>
                                        </p:tgtEl>
                                        <p:attrNameLst>
                                          <p:attrName>style.visibility</p:attrName>
                                        </p:attrNameLst>
                                      </p:cBhvr>
                                      <p:to>
                                        <p:strVal val="visible"/>
                                      </p:to>
                                    </p:set>
                                    <p:anim calcmode="lin" valueType="num">
                                      <p:cBhvr additive="base">
                                        <p:cTn id="17" dur="500" fill="hold"/>
                                        <p:tgtEl>
                                          <p:spTgt spid="7175"/>
                                        </p:tgtEl>
                                        <p:attrNameLst>
                                          <p:attrName>ppt_x</p:attrName>
                                        </p:attrNameLst>
                                      </p:cBhvr>
                                      <p:tavLst>
                                        <p:tav tm="0">
                                          <p:val>
                                            <p:strVal val="#ppt_x"/>
                                          </p:val>
                                        </p:tav>
                                        <p:tav tm="100000">
                                          <p:val>
                                            <p:strVal val="#ppt_x"/>
                                          </p:val>
                                        </p:tav>
                                      </p:tavLst>
                                    </p:anim>
                                    <p:anim calcmode="lin" valueType="num">
                                      <p:cBhvr additive="base">
                                        <p:cTn id="18" dur="500" fill="hold"/>
                                        <p:tgtEl>
                                          <p:spTgt spid="71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717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zh-CN" altLang="en-US"/>
              <a:t>信息隐藏研究分支</a:t>
            </a:r>
            <a:r>
              <a:rPr lang="en-US" altLang="zh-CN"/>
              <a:t>——</a:t>
            </a:r>
            <a:r>
              <a:rPr lang="zh-CN" altLang="en-US"/>
              <a:t>数字水印</a:t>
            </a:r>
            <a:endParaRPr lang="zh-CN" altLang="en-US"/>
          </a:p>
        </p:txBody>
      </p:sp>
      <p:sp>
        <p:nvSpPr>
          <p:cNvPr id="3" name="Content Placeholder 2"/>
          <p:cNvSpPr>
            <a:spLocks noGrp="1"/>
          </p:cNvSpPr>
          <p:nvPr>
            <p:ph idx="1"/>
          </p:nvPr>
        </p:nvSpPr>
        <p:spPr>
          <a:xfrm>
            <a:off x="1370013" y="1827213"/>
            <a:ext cx="7488237" cy="4114800"/>
          </a:xfrm>
        </p:spPr>
        <p:txBody>
          <a:bodyPr/>
          <a:lstStyle/>
          <a:p>
            <a:pPr>
              <a:lnSpc>
                <a:spcPct val="150000"/>
              </a:lnSpc>
            </a:pPr>
            <a:r>
              <a:rPr lang="zh-CN" altLang="en-US"/>
              <a:t>数字水印应用</a:t>
            </a:r>
            <a:endParaRPr lang="en-US" altLang="zh-CN"/>
          </a:p>
          <a:p>
            <a:pPr lvl="1">
              <a:lnSpc>
                <a:spcPct val="150000"/>
              </a:lnSpc>
            </a:pPr>
            <a:r>
              <a:rPr lang="zh-CN" altLang="en-US"/>
              <a:t>设备控制</a:t>
            </a:r>
            <a:r>
              <a:rPr lang="en-US" altLang="zh-CN"/>
              <a:t>(device control)</a:t>
            </a:r>
            <a:endParaRPr lang="en-US" altLang="zh-CN"/>
          </a:p>
          <a:p>
            <a:pPr lvl="2">
              <a:lnSpc>
                <a:spcPct val="150000"/>
              </a:lnSpc>
            </a:pPr>
            <a:endParaRPr lang="en-US" altLang="zh-CN"/>
          </a:p>
        </p:txBody>
      </p:sp>
      <p:sp>
        <p:nvSpPr>
          <p:cNvPr id="113668"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710A507F-9253-4A21-B76F-85427E5A0A6D}"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113669"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136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5D77E332-7106-4566-8530-7A3E2802FED8}" type="slidenum">
              <a:rPr lang="en-US" altLang="zh-CN" sz="1200" smtClean="0">
                <a:latin typeface="Tahoma" panose="020B0604030504040204" pitchFamily="34" charset="0"/>
              </a:rPr>
            </a:fld>
            <a:endParaRPr lang="en-US" altLang="zh-CN" sz="1200">
              <a:latin typeface="Tahoma" panose="020B060403050404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8275" y="2184400"/>
            <a:ext cx="4030663"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190500"/>
            <a:ext cx="3535362"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2713" y="301625"/>
            <a:ext cx="3687762"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zh-CN" altLang="en-US"/>
              <a:t>分支</a:t>
            </a:r>
            <a:r>
              <a:rPr lang="en-US" altLang="zh-CN"/>
              <a:t>——</a:t>
            </a:r>
            <a:r>
              <a:rPr lang="zh-CN" altLang="en-US"/>
              <a:t>数字水印</a:t>
            </a:r>
            <a:endParaRPr lang="zh-CN" altLang="en-US"/>
          </a:p>
        </p:txBody>
      </p:sp>
      <p:sp>
        <p:nvSpPr>
          <p:cNvPr id="3" name="Content Placeholder 2"/>
          <p:cNvSpPr>
            <a:spLocks noGrp="1"/>
          </p:cNvSpPr>
          <p:nvPr>
            <p:ph idx="1"/>
          </p:nvPr>
        </p:nvSpPr>
        <p:spPr>
          <a:xfrm>
            <a:off x="1370013" y="1827213"/>
            <a:ext cx="7488237" cy="4114800"/>
          </a:xfrm>
        </p:spPr>
        <p:txBody>
          <a:bodyPr/>
          <a:lstStyle/>
          <a:p>
            <a:pPr>
              <a:lnSpc>
                <a:spcPct val="150000"/>
              </a:lnSpc>
            </a:pPr>
            <a:r>
              <a:rPr lang="zh-CN" altLang="en-US"/>
              <a:t>数字水印应用</a:t>
            </a:r>
            <a:endParaRPr lang="en-US" altLang="zh-CN"/>
          </a:p>
          <a:p>
            <a:pPr lvl="1">
              <a:lnSpc>
                <a:spcPct val="150000"/>
              </a:lnSpc>
            </a:pPr>
            <a:r>
              <a:rPr lang="zh-CN" altLang="en-US"/>
              <a:t>标注</a:t>
            </a:r>
            <a:r>
              <a:rPr lang="en-US" altLang="zh-CN"/>
              <a:t>(captioning)</a:t>
            </a:r>
            <a:endParaRPr lang="en-US" altLang="zh-CN"/>
          </a:p>
          <a:p>
            <a:pPr lvl="2">
              <a:lnSpc>
                <a:spcPct val="150000"/>
              </a:lnSpc>
            </a:pPr>
            <a:r>
              <a:rPr lang="zh-CN" altLang="en-US"/>
              <a:t>网络多媒体资源（音频、图像、视频</a:t>
            </a:r>
            <a:r>
              <a:rPr lang="en-US" altLang="zh-CN"/>
              <a:t>…</a:t>
            </a:r>
            <a:r>
              <a:rPr lang="zh-CN" altLang="en-US"/>
              <a:t>）中嵌入信息（标题、关键词、分类</a:t>
            </a:r>
            <a:r>
              <a:rPr lang="en-US" altLang="zh-CN"/>
              <a:t>…</a:t>
            </a:r>
            <a:r>
              <a:rPr lang="zh-CN" altLang="en-US"/>
              <a:t>），便于多媒体检索。</a:t>
            </a:r>
            <a:endParaRPr lang="en-US" altLang="zh-CN"/>
          </a:p>
          <a:p>
            <a:pPr lvl="2">
              <a:lnSpc>
                <a:spcPct val="150000"/>
              </a:lnSpc>
            </a:pPr>
            <a:r>
              <a:rPr lang="zh-CN" altLang="en-US"/>
              <a:t>把感兴趣的图像特征（或区域）的位置和识别信息嵌入图像中，可以实现特征定位和识别。</a:t>
            </a:r>
            <a:endParaRPr lang="en-US" altLang="zh-CN"/>
          </a:p>
        </p:txBody>
      </p:sp>
      <p:sp>
        <p:nvSpPr>
          <p:cNvPr id="115716"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57A7AA6B-41B1-4C84-9790-92E8752187F5}"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115717" name="Footer Placehold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1571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B0EE034-D994-491B-890F-B22A4E48B8B6}"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17763"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950D855E-A066-423E-8DA6-1A65D609910B}"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117764" name="Rectangle 2"/>
          <p:cNvSpPr>
            <a:spLocks noGrp="1" noChangeArrowheads="1"/>
          </p:cNvSpPr>
          <p:nvPr>
            <p:ph type="title"/>
          </p:nvPr>
        </p:nvSpPr>
        <p:spPr/>
        <p:txBody>
          <a:bodyPr/>
          <a:lstStyle/>
          <a:p>
            <a:pPr eaLnBrk="1" hangingPunct="1"/>
            <a:r>
              <a:rPr lang="zh-CN" altLang="en-US"/>
              <a:t>分支</a:t>
            </a:r>
            <a:r>
              <a:rPr lang="en-US" altLang="zh-CN"/>
              <a:t>——</a:t>
            </a:r>
            <a:r>
              <a:rPr lang="zh-CN" altLang="en-US"/>
              <a:t>隐蔽信道</a:t>
            </a:r>
            <a:endParaRPr lang="zh-CN" altLang="en-US"/>
          </a:p>
        </p:txBody>
      </p:sp>
      <p:sp>
        <p:nvSpPr>
          <p:cNvPr id="32771" name="Rectangle 3" descr="Rectangle: Click to edit Master text styles&#10;Second level&#10;Third level&#10;Fourth level&#10;Fifth level"/>
          <p:cNvSpPr>
            <a:spLocks noGrp="1" noChangeArrowheads="1"/>
          </p:cNvSpPr>
          <p:nvPr>
            <p:ph idx="1"/>
          </p:nvPr>
        </p:nvSpPr>
        <p:spPr>
          <a:xfrm>
            <a:off x="857250" y="1643063"/>
            <a:ext cx="7626350" cy="4572000"/>
          </a:xfrm>
        </p:spPr>
        <p:txBody>
          <a:bodyPr/>
          <a:lstStyle/>
          <a:p>
            <a:pPr eaLnBrk="1" hangingPunct="1">
              <a:lnSpc>
                <a:spcPct val="150000"/>
              </a:lnSpc>
            </a:pPr>
            <a:r>
              <a:rPr lang="zh-CN" altLang="en-US"/>
              <a:t>隐蔽信道</a:t>
            </a:r>
            <a:endParaRPr lang="en-US" altLang="zh-CN"/>
          </a:p>
          <a:p>
            <a:pPr lvl="2">
              <a:lnSpc>
                <a:spcPct val="150000"/>
              </a:lnSpc>
            </a:pPr>
            <a:r>
              <a:rPr lang="zh-CN" altLang="en-US"/>
              <a:t>隐蔽信道是相对于公开信道而言的，和公开信道一起使用，公开信道上传输的信息，是隐蔽信道的载体，</a:t>
            </a:r>
            <a:endParaRPr lang="en-US" altLang="zh-CN"/>
          </a:p>
          <a:p>
            <a:pPr lvl="2">
              <a:lnSpc>
                <a:spcPct val="150000"/>
              </a:lnSpc>
            </a:pPr>
            <a:r>
              <a:rPr lang="zh-CN" altLang="en-US"/>
              <a:t>例如：</a:t>
            </a:r>
            <a:r>
              <a:rPr lang="en-US" altLang="zh-CN"/>
              <a:t>TCP</a:t>
            </a:r>
            <a:r>
              <a:rPr lang="zh-CN" altLang="en-US"/>
              <a:t>协议头中保留字段可用于携带秘密信息。</a:t>
            </a:r>
            <a:endParaRPr lang="zh-CN" altLang="en-US"/>
          </a:p>
        </p:txBody>
      </p:sp>
      <p:sp>
        <p:nvSpPr>
          <p:cNvPr id="117766"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7B2D4B8D-4CEE-48A6-AB98-6E49F6CDF8CF}"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pic>
        <p:nvPicPr>
          <p:cNvPr id="5632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1288" y="4724400"/>
            <a:ext cx="45815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anim calcmode="lin" valueType="num">
                                      <p:cBhvr additive="base">
                                        <p:cTn id="11" dur="500" fill="hold"/>
                                        <p:tgtEl>
                                          <p:spTgt spid="3277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77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anim calcmode="lin" valueType="num">
                                      <p:cBhvr additive="base">
                                        <p:cTn id="15" dur="5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6327"/>
                                        </p:tgtEl>
                                        <p:attrNameLst>
                                          <p:attrName>style.visibility</p:attrName>
                                        </p:attrNameLst>
                                      </p:cBhvr>
                                      <p:to>
                                        <p:strVal val="visible"/>
                                      </p:to>
                                    </p:set>
                                    <p:anim calcmode="lin" valueType="num">
                                      <p:cBhvr additive="base">
                                        <p:cTn id="21" dur="500" fill="hold"/>
                                        <p:tgtEl>
                                          <p:spTgt spid="56327"/>
                                        </p:tgtEl>
                                        <p:attrNameLst>
                                          <p:attrName>ppt_x</p:attrName>
                                        </p:attrNameLst>
                                      </p:cBhvr>
                                      <p:tavLst>
                                        <p:tav tm="0">
                                          <p:val>
                                            <p:strVal val="#ppt_x"/>
                                          </p:val>
                                        </p:tav>
                                        <p:tav tm="100000">
                                          <p:val>
                                            <p:strVal val="#ppt_x"/>
                                          </p:val>
                                        </p:tav>
                                      </p:tavLst>
                                    </p:anim>
                                    <p:anim calcmode="lin" valueType="num">
                                      <p:cBhvr additive="base">
                                        <p:cTn id="22" dur="500" fill="hold"/>
                                        <p:tgtEl>
                                          <p:spTgt spid="563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19811"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FF6C19AC-40A9-4953-A4E5-1AE453275B5F}"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119812" name="Rectangle 2"/>
          <p:cNvSpPr>
            <a:spLocks noGrp="1" noChangeArrowheads="1"/>
          </p:cNvSpPr>
          <p:nvPr>
            <p:ph type="title"/>
          </p:nvPr>
        </p:nvSpPr>
        <p:spPr/>
        <p:txBody>
          <a:bodyPr/>
          <a:lstStyle/>
          <a:p>
            <a:pPr eaLnBrk="1" hangingPunct="1"/>
            <a:r>
              <a:rPr lang="zh-CN" altLang="en-US"/>
              <a:t>信息隐藏研究分支</a:t>
            </a:r>
            <a:r>
              <a:rPr lang="en-US" altLang="zh-CN"/>
              <a:t>——</a:t>
            </a:r>
            <a:r>
              <a:rPr lang="zh-CN" altLang="en-US"/>
              <a:t>可视密码</a:t>
            </a:r>
            <a:endParaRPr lang="zh-CN" altLang="en-US"/>
          </a:p>
        </p:txBody>
      </p:sp>
      <p:sp>
        <p:nvSpPr>
          <p:cNvPr id="33795" name="Rectangle 3" descr="Rectangle: Click to edit Master text styles&#10;Second level&#10;Third level&#10;Fourth level&#10;Fifth level"/>
          <p:cNvSpPr>
            <a:spLocks noGrp="1" noChangeArrowheads="1"/>
          </p:cNvSpPr>
          <p:nvPr>
            <p:ph idx="1"/>
          </p:nvPr>
        </p:nvSpPr>
        <p:spPr>
          <a:xfrm>
            <a:off x="785813" y="1714500"/>
            <a:ext cx="7626350" cy="4648200"/>
          </a:xfrm>
        </p:spPr>
        <p:txBody>
          <a:bodyPr/>
          <a:lstStyle/>
          <a:p>
            <a:pPr eaLnBrk="1" hangingPunct="1">
              <a:lnSpc>
                <a:spcPct val="150000"/>
              </a:lnSpc>
            </a:pPr>
            <a:r>
              <a:rPr lang="en-US" altLang="zh-CN" sz="2800"/>
              <a:t>1994</a:t>
            </a:r>
            <a:r>
              <a:rPr lang="zh-CN" altLang="en-US" sz="2800"/>
              <a:t>年，</a:t>
            </a:r>
            <a:r>
              <a:rPr lang="en-US" altLang="zh-CN" sz="2800"/>
              <a:t>M.Naor</a:t>
            </a:r>
            <a:r>
              <a:rPr lang="zh-CN" altLang="en-US" sz="2800"/>
              <a:t>和</a:t>
            </a:r>
            <a:r>
              <a:rPr lang="en-US" altLang="zh-CN" sz="2800"/>
              <a:t>A.Shamir</a:t>
            </a:r>
            <a:r>
              <a:rPr lang="zh-CN" altLang="en-US" sz="2800"/>
              <a:t>提出。</a:t>
            </a:r>
            <a:endParaRPr lang="zh-CN" altLang="en-US" sz="2800"/>
          </a:p>
          <a:p>
            <a:pPr eaLnBrk="1" hangingPunct="1">
              <a:lnSpc>
                <a:spcPct val="150000"/>
              </a:lnSpc>
            </a:pPr>
            <a:r>
              <a:rPr lang="zh-CN" altLang="en-US" sz="2800"/>
              <a:t>其思想是把要隐藏的密钥信息通过算法隐藏到两个或多个子密钥图片中。</a:t>
            </a:r>
            <a:endParaRPr lang="zh-CN" altLang="en-US" sz="2800"/>
          </a:p>
          <a:p>
            <a:pPr eaLnBrk="1" hangingPunct="1">
              <a:lnSpc>
                <a:spcPct val="150000"/>
              </a:lnSpc>
            </a:pPr>
            <a:r>
              <a:rPr lang="zh-CN" altLang="en-US" sz="2800"/>
              <a:t>每一张图片上都有随机分布的黑点和白点。</a:t>
            </a:r>
            <a:endParaRPr lang="zh-CN" altLang="en-US" sz="2800"/>
          </a:p>
          <a:p>
            <a:pPr eaLnBrk="1" hangingPunct="1">
              <a:lnSpc>
                <a:spcPct val="150000"/>
              </a:lnSpc>
            </a:pPr>
            <a:r>
              <a:rPr lang="zh-CN" altLang="en-US" sz="2800"/>
              <a:t>把所有的图片叠加在一起，则能恢复出原有的信息。</a:t>
            </a:r>
            <a:endParaRPr lang="zh-CN" altLang="en-US" sz="2800"/>
          </a:p>
        </p:txBody>
      </p:sp>
      <p:sp>
        <p:nvSpPr>
          <p:cNvPr id="119814"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82C297F7-DA3C-4B39-97D3-73385BCBD97F}"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5">
                                            <p:txEl>
                                              <p:pRg st="1" end="1"/>
                                            </p:txEl>
                                          </p:spTgt>
                                        </p:tgtEl>
                                        <p:attrNameLst>
                                          <p:attrName>style.visibility</p:attrName>
                                        </p:attrNameLst>
                                      </p:cBhvr>
                                      <p:to>
                                        <p:strVal val="visible"/>
                                      </p:to>
                                    </p:set>
                                    <p:anim calcmode="lin" valueType="num">
                                      <p:cBhvr additive="base">
                                        <p:cTn id="13"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795">
                                            <p:txEl>
                                              <p:pRg st="2" end="2"/>
                                            </p:txEl>
                                          </p:spTgt>
                                        </p:tgtEl>
                                        <p:attrNameLst>
                                          <p:attrName>style.visibility</p:attrName>
                                        </p:attrNameLst>
                                      </p:cBhvr>
                                      <p:to>
                                        <p:strVal val="visible"/>
                                      </p:to>
                                    </p:set>
                                    <p:anim calcmode="lin" valueType="num">
                                      <p:cBhvr additive="base">
                                        <p:cTn id="19"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795">
                                            <p:txEl>
                                              <p:pRg st="3" end="3"/>
                                            </p:txEl>
                                          </p:spTgt>
                                        </p:tgtEl>
                                        <p:attrNameLst>
                                          <p:attrName>style.visibility</p:attrName>
                                        </p:attrNameLst>
                                      </p:cBhvr>
                                      <p:to>
                                        <p:strVal val="visible"/>
                                      </p:to>
                                    </p:set>
                                    <p:anim calcmode="lin" valueType="num">
                                      <p:cBhvr additive="base">
                                        <p:cTn id="25"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20835"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0C97BFD-BA3A-4853-917D-96685D03EEC8}"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120836" name="Rectangle 2"/>
          <p:cNvSpPr>
            <a:spLocks noGrp="1" noChangeArrowheads="1"/>
          </p:cNvSpPr>
          <p:nvPr>
            <p:ph type="title"/>
          </p:nvPr>
        </p:nvSpPr>
        <p:spPr/>
        <p:txBody>
          <a:bodyPr/>
          <a:lstStyle/>
          <a:p>
            <a:pPr eaLnBrk="1" hangingPunct="1"/>
            <a:r>
              <a:rPr lang="zh-CN" altLang="en-US"/>
              <a:t>信息隐藏研究分支</a:t>
            </a:r>
            <a:r>
              <a:rPr lang="en-US" altLang="zh-CN"/>
              <a:t>——</a:t>
            </a:r>
            <a:r>
              <a:rPr lang="zh-CN" altLang="en-US"/>
              <a:t>可视密码</a:t>
            </a:r>
            <a:endParaRPr lang="zh-CN" altLang="en-US"/>
          </a:p>
        </p:txBody>
      </p:sp>
      <p:sp>
        <p:nvSpPr>
          <p:cNvPr id="33795" name="Rectangle 3" descr="Rectangle: Click to edit Master text styles&#10;Second level&#10;Third level&#10;Fourth level&#10;Fifth level"/>
          <p:cNvSpPr>
            <a:spLocks noGrp="1" noChangeArrowheads="1"/>
          </p:cNvSpPr>
          <p:nvPr>
            <p:ph idx="1"/>
          </p:nvPr>
        </p:nvSpPr>
        <p:spPr>
          <a:xfrm>
            <a:off x="785813" y="1714500"/>
            <a:ext cx="7626350" cy="4648200"/>
          </a:xfrm>
        </p:spPr>
        <p:txBody>
          <a:bodyPr/>
          <a:lstStyle/>
          <a:p>
            <a:pPr eaLnBrk="1" hangingPunct="1">
              <a:lnSpc>
                <a:spcPct val="150000"/>
              </a:lnSpc>
            </a:pPr>
            <a:r>
              <a:rPr lang="zh-CN" altLang="en-US" sz="2800"/>
              <a:t>主要特点：恢复秘密图像时不需要任何复杂的计算，直接以人的视觉系统就可以将秘密图像辨识出来 </a:t>
            </a:r>
            <a:endParaRPr lang="zh-CN" altLang="en-US" sz="2800"/>
          </a:p>
        </p:txBody>
      </p:sp>
      <p:sp>
        <p:nvSpPr>
          <p:cNvPr id="120838"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C74CACF6-0194-468D-85A4-341364E6C477}"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21859"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5231A0B6-7648-4C58-9855-6CC98561D85A}" type="slidenum">
              <a:rPr lang="en-US" altLang="zh-CN" sz="1200" smtClean="0">
                <a:latin typeface="Tahoma" panose="020B0604030504040204" pitchFamily="34" charset="0"/>
              </a:rPr>
            </a:fld>
            <a:endParaRPr lang="en-US" altLang="zh-CN" sz="1200">
              <a:latin typeface="Tahoma" panose="020B0604030504040204" pitchFamily="34" charset="0"/>
            </a:endParaRPr>
          </a:p>
        </p:txBody>
      </p:sp>
      <p:graphicFrame>
        <p:nvGraphicFramePr>
          <p:cNvPr id="121860" name="Object 0"/>
          <p:cNvGraphicFramePr>
            <a:graphicFrameLocks noChangeAspect="1"/>
          </p:cNvGraphicFramePr>
          <p:nvPr/>
        </p:nvGraphicFramePr>
        <p:xfrm>
          <a:off x="2209800" y="533400"/>
          <a:ext cx="4610100" cy="3200400"/>
        </p:xfrm>
        <a:graphic>
          <a:graphicData uri="http://schemas.openxmlformats.org/presentationml/2006/ole">
            <mc:AlternateContent xmlns:mc="http://schemas.openxmlformats.org/markup-compatibility/2006">
              <mc:Choice xmlns:v="urn:schemas-microsoft-com:vml" Requires="v">
                <p:oleObj spid="_x0000_s122051" name="" r:id="rId1" imgW="4610100" imgH="3200400" progId="PBrush">
                  <p:embed/>
                </p:oleObj>
              </mc:Choice>
              <mc:Fallback>
                <p:oleObj name="" r:id="rId1" imgW="4610100" imgH="3200400" progId="PBrush">
                  <p:embed/>
                  <p:pic>
                    <p:nvPicPr>
                      <p:cNvPr id="0" name="Object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533400"/>
                        <a:ext cx="46101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61" name="Object 1"/>
          <p:cNvGraphicFramePr>
            <a:graphicFrameLocks noChangeAspect="1"/>
          </p:cNvGraphicFramePr>
          <p:nvPr/>
        </p:nvGraphicFramePr>
        <p:xfrm>
          <a:off x="2209800" y="4038600"/>
          <a:ext cx="4667250" cy="1895475"/>
        </p:xfrm>
        <a:graphic>
          <a:graphicData uri="http://schemas.openxmlformats.org/presentationml/2006/ole">
            <mc:AlternateContent xmlns:mc="http://schemas.openxmlformats.org/markup-compatibility/2006">
              <mc:Choice xmlns:v="urn:schemas-microsoft-com:vml" Requires="v">
                <p:oleObj spid="_x0000_s122052" name="" r:id="rId3" imgW="4667250" imgH="1895475" progId="PBrush">
                  <p:embed/>
                </p:oleObj>
              </mc:Choice>
              <mc:Fallback>
                <p:oleObj name="" r:id="rId3" imgW="4667250" imgH="1895475"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038600"/>
                        <a:ext cx="46672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62"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FDC55514-3D2B-4634-896E-8D142F938698}"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zh-CN" altLang="en-US"/>
              <a:t>信息隐藏研究分支</a:t>
            </a:r>
            <a:r>
              <a:rPr lang="en-US" altLang="zh-CN"/>
              <a:t>——</a:t>
            </a:r>
            <a:r>
              <a:rPr lang="zh-CN" altLang="en-US"/>
              <a:t>图像取证</a:t>
            </a:r>
            <a:endParaRPr lang="zh-CN" altLang="en-US"/>
          </a:p>
        </p:txBody>
      </p:sp>
      <p:sp>
        <p:nvSpPr>
          <p:cNvPr id="73731" name="Rectangle 3"/>
          <p:cNvSpPr>
            <a:spLocks noGrp="1" noChangeArrowheads="1"/>
          </p:cNvSpPr>
          <p:nvPr>
            <p:ph sz="half" idx="1"/>
          </p:nvPr>
        </p:nvSpPr>
        <p:spPr/>
        <p:txBody>
          <a:bodyPr/>
          <a:lstStyle/>
          <a:p>
            <a:r>
              <a:rPr lang="zh-CN" altLang="en-US"/>
              <a:t>图像取证背景</a:t>
            </a:r>
            <a:endParaRPr lang="en-US" altLang="zh-CN"/>
          </a:p>
          <a:p>
            <a:pPr lvl="1"/>
            <a:r>
              <a:rPr lang="zh-CN" altLang="en-US"/>
              <a:t>数码相机的快速普及，图像处理和编辑软件的广泛使用，使得修改、编辑数码照片变得越来越简单和有趣，任何人都可以轻易地完成图像的造假。</a:t>
            </a:r>
            <a:endParaRPr lang="en-US" altLang="zh-CN"/>
          </a:p>
          <a:p>
            <a:endParaRPr lang="en-US" altLang="zh-CN"/>
          </a:p>
        </p:txBody>
      </p:sp>
      <p:sp>
        <p:nvSpPr>
          <p:cNvPr id="122884" name="内容占位符 4"/>
          <p:cNvSpPr>
            <a:spLocks noGrp="1"/>
          </p:cNvSpPr>
          <p:nvPr>
            <p:ph sz="half" idx="2"/>
          </p:nvPr>
        </p:nvSpPr>
        <p:spPr/>
        <p:txBody>
          <a:bodyPr/>
          <a:lstStyle/>
          <a:p>
            <a:endParaRPr lang="zh-CN" altLang="en-US"/>
          </a:p>
        </p:txBody>
      </p:sp>
      <p:sp>
        <p:nvSpPr>
          <p:cNvPr id="122885"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E73BE900-1F82-45C5-8482-D9E83C33A61F}"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122886"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2288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DF32DE31-58D8-4637-9673-2CAF99AEEABC}" type="slidenum">
              <a:rPr lang="en-US" altLang="zh-CN" sz="1200" smtClean="0">
                <a:latin typeface="Tahoma" panose="020B0604030504040204" pitchFamily="34" charset="0"/>
              </a:rPr>
            </a:fld>
            <a:endParaRPr lang="en-US" altLang="zh-CN" sz="1200">
              <a:latin typeface="Tahoma" panose="020B0604030504040204" pitchFamily="34" charset="0"/>
            </a:endParaRPr>
          </a:p>
        </p:txBody>
      </p:sp>
      <p:pic>
        <p:nvPicPr>
          <p:cNvPr id="8" name="Picture 4"/>
          <p:cNvPicPr>
            <a:picLocks noChangeAspect="1" noChangeArrowheads="1"/>
          </p:cNvPicPr>
          <p:nvPr/>
        </p:nvPicPr>
        <p:blipFill>
          <a:blip r:embed="rId1">
            <a:extLst>
              <a:ext uri="{28A0092B-C50C-407E-A947-70E740481C1C}">
                <a14:useLocalDpi xmlns:a14="http://schemas.microsoft.com/office/drawing/2010/main" val="0"/>
              </a:ext>
            </a:extLst>
          </a:blip>
          <a:srcRect l="50427"/>
          <a:stretch>
            <a:fillRect/>
          </a:stretch>
        </p:blipFill>
        <p:spPr bwMode="auto">
          <a:xfrm>
            <a:off x="5281613" y="3838575"/>
            <a:ext cx="2808287" cy="217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r="49812"/>
          <a:stretch>
            <a:fillRect/>
          </a:stretch>
        </p:blipFill>
        <p:spPr bwMode="auto">
          <a:xfrm>
            <a:off x="5137150" y="1546225"/>
            <a:ext cx="2952750"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7"/>
          <p:cNvSpPr>
            <a:spLocks noGrp="1"/>
          </p:cNvSpPr>
          <p:nvPr>
            <p:ph type="title"/>
          </p:nvPr>
        </p:nvSpPr>
        <p:spPr/>
        <p:txBody>
          <a:bodyPr/>
          <a:lstStyle/>
          <a:p>
            <a:r>
              <a:rPr lang="zh-CN" altLang="en-US"/>
              <a:t>信息隐藏研究分支</a:t>
            </a:r>
            <a:r>
              <a:rPr lang="en-US" altLang="zh-CN"/>
              <a:t>——</a:t>
            </a:r>
            <a:r>
              <a:rPr lang="zh-CN" altLang="en-US"/>
              <a:t>图像取证</a:t>
            </a:r>
            <a:endParaRPr lang="zh-CN" altLang="en-US"/>
          </a:p>
        </p:txBody>
      </p:sp>
      <p:sp>
        <p:nvSpPr>
          <p:cNvPr id="124931" name="内容占位符 8"/>
          <p:cNvSpPr>
            <a:spLocks noGrp="1"/>
          </p:cNvSpPr>
          <p:nvPr>
            <p:ph idx="1"/>
          </p:nvPr>
        </p:nvSpPr>
        <p:spPr/>
        <p:txBody>
          <a:bodyPr/>
          <a:lstStyle/>
          <a:p>
            <a:r>
              <a:rPr lang="zh-CN" altLang="en-US"/>
              <a:t>图像取证</a:t>
            </a:r>
            <a:endParaRPr lang="en-US" altLang="zh-CN"/>
          </a:p>
          <a:p>
            <a:pPr lvl="1"/>
            <a:r>
              <a:rPr lang="zh-CN" altLang="en-US"/>
              <a:t>运用包含数字信号处理、数字水印在内的各项技术，鉴定图像的来源（数码相机、扫描仪、计算机生成、图像采集卡</a:t>
            </a:r>
            <a:r>
              <a:rPr lang="en-US" altLang="zh-CN"/>
              <a:t>…</a:t>
            </a:r>
            <a:r>
              <a:rPr lang="zh-CN" altLang="en-US"/>
              <a:t>），以及图像完整性（是否经过编辑？经过何种编辑？在何处被编辑？）。</a:t>
            </a:r>
            <a:endParaRPr lang="zh-CN" altLang="en-US"/>
          </a:p>
        </p:txBody>
      </p:sp>
      <p:sp>
        <p:nvSpPr>
          <p:cNvPr id="124932" name="日期占位符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B7C26667-F685-4D2A-B9E4-DD2133D5DDE1}"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
        <p:nvSpPr>
          <p:cNvPr id="124933" name="页脚占位符 5"/>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24934"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8D3D7FEC-6097-4143-A165-09D062B9DA16}"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标题 10241"/>
          <p:cNvSpPr>
            <a:spLocks noGrp="1"/>
          </p:cNvSpPr>
          <p:nvPr>
            <p:ph type="title"/>
          </p:nvPr>
        </p:nvSpPr>
        <p:spPr>
          <a:xfrm>
            <a:off x="468313" y="476250"/>
            <a:ext cx="8675687" cy="523875"/>
          </a:xfrm>
        </p:spPr>
        <p:txBody>
          <a:bodyPr anchor="b"/>
          <a:p>
            <a:r>
              <a:rPr lang="zh-CN" altLang="en-US" sz="4800" b="1" dirty="0"/>
              <a:t> 数字水印应用</a:t>
            </a:r>
            <a:r>
              <a:rPr lang="en-US" altLang="zh-CN" sz="4800" b="1" dirty="0"/>
              <a:t>-</a:t>
            </a:r>
            <a:r>
              <a:rPr lang="zh-CN" altLang="en-US" sz="4800" b="1" dirty="0"/>
              <a:t>版权管理（例）</a:t>
            </a:r>
            <a:endParaRPr lang="en-US" altLang="zh-CN" sz="4800" b="1" dirty="0"/>
          </a:p>
        </p:txBody>
      </p:sp>
      <p:grpSp>
        <p:nvGrpSpPr>
          <p:cNvPr id="10243" name="组合 10242"/>
          <p:cNvGrpSpPr/>
          <p:nvPr/>
        </p:nvGrpSpPr>
        <p:grpSpPr>
          <a:xfrm>
            <a:off x="304800" y="1447800"/>
            <a:ext cx="1981200" cy="2303463"/>
            <a:chOff x="0" y="0"/>
            <a:chExt cx="1248" cy="1451"/>
          </a:xfrm>
        </p:grpSpPr>
        <p:pic>
          <p:nvPicPr>
            <p:cNvPr id="10244" name="CBCPS演示.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192" y="0"/>
              <a:ext cx="671" cy="962"/>
            </a:xfrm>
            <a:prstGeom prst="rect">
              <a:avLst/>
            </a:prstGeom>
            <a:noFill/>
            <a:ln w="9525">
              <a:noFill/>
            </a:ln>
          </p:spPr>
        </p:pic>
        <p:sp>
          <p:nvSpPr>
            <p:cNvPr id="10245" name="文本框 10244"/>
            <p:cNvSpPr txBox="1"/>
            <p:nvPr/>
          </p:nvSpPr>
          <p:spPr>
            <a:xfrm>
              <a:off x="0" y="960"/>
              <a:ext cx="1248" cy="491"/>
            </a:xfrm>
            <a:prstGeom prst="rect">
              <a:avLst/>
            </a:prstGeom>
            <a:noFill/>
            <a:ln w="9525">
              <a:noFill/>
            </a:ln>
          </p:spPr>
          <p:txBody>
            <a:bodyPr>
              <a:spAutoFit/>
            </a:bodyPr>
            <a:p>
              <a:pPr>
                <a:spcBef>
                  <a:spcPct val="50000"/>
                </a:spcBef>
              </a:pPr>
              <a:r>
                <a:rPr lang="zh-CN" altLang="en-US" sz="1800" dirty="0">
                  <a:latin typeface="Arial" panose="020B0604020202020204" pitchFamily="34" charset="0"/>
                </a:rPr>
                <a:t>版权所有：</a:t>
              </a:r>
              <a:endParaRPr lang="zh-CN" altLang="en-US" sz="1800" dirty="0">
                <a:latin typeface="Arial" panose="020B0604020202020204" pitchFamily="34" charset="0"/>
              </a:endParaRPr>
            </a:p>
            <a:p>
              <a:pPr>
                <a:spcBef>
                  <a:spcPct val="50000"/>
                </a:spcBef>
              </a:pPr>
              <a:r>
                <a:rPr lang="zh-CN" altLang="en-US" sz="1800" b="1" dirty="0">
                  <a:latin typeface="Arial" panose="020B0604020202020204" pitchFamily="34" charset="0"/>
                </a:rPr>
                <a:t>新画面影业公司</a:t>
              </a:r>
              <a:endParaRPr lang="zh-CN" altLang="en-US" sz="1800" b="1" dirty="0">
                <a:latin typeface="Arial" panose="020B0604020202020204" pitchFamily="34" charset="0"/>
              </a:endParaRPr>
            </a:p>
          </p:txBody>
        </p:sp>
      </p:grpSp>
      <p:grpSp>
        <p:nvGrpSpPr>
          <p:cNvPr id="10246" name="组合 10245"/>
          <p:cNvGrpSpPr/>
          <p:nvPr/>
        </p:nvGrpSpPr>
        <p:grpSpPr>
          <a:xfrm>
            <a:off x="1674813" y="1447800"/>
            <a:ext cx="3811587" cy="5032375"/>
            <a:chOff x="0" y="0"/>
            <a:chExt cx="2401" cy="3170"/>
          </a:xfrm>
        </p:grpSpPr>
        <p:pic>
          <p:nvPicPr>
            <p:cNvPr id="10247" name="CBCPS演示.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577" y="0"/>
              <a:ext cx="671" cy="962"/>
            </a:xfrm>
            <a:prstGeom prst="rect">
              <a:avLst/>
            </a:prstGeom>
            <a:noFill/>
            <a:ln w="9525">
              <a:noFill/>
            </a:ln>
          </p:spPr>
        </p:pic>
        <p:pic>
          <p:nvPicPr>
            <p:cNvPr id="10248" name="CBCPS演示.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577" y="1056"/>
              <a:ext cx="671" cy="962"/>
            </a:xfrm>
            <a:prstGeom prst="rect">
              <a:avLst/>
            </a:prstGeom>
            <a:noFill/>
            <a:ln w="9525">
              <a:noFill/>
            </a:ln>
          </p:spPr>
        </p:pic>
        <p:pic>
          <p:nvPicPr>
            <p:cNvPr id="10249" name="CBCPS演示.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577" y="2208"/>
              <a:ext cx="671" cy="962"/>
            </a:xfrm>
            <a:prstGeom prst="rect">
              <a:avLst/>
            </a:prstGeom>
            <a:noFill/>
            <a:ln w="9525">
              <a:noFill/>
            </a:ln>
          </p:spPr>
        </p:pic>
        <p:sp>
          <p:nvSpPr>
            <p:cNvPr id="10250" name="文本框 10249"/>
            <p:cNvSpPr txBox="1"/>
            <p:nvPr/>
          </p:nvSpPr>
          <p:spPr>
            <a:xfrm>
              <a:off x="1249" y="0"/>
              <a:ext cx="1056" cy="491"/>
            </a:xfrm>
            <a:prstGeom prst="rect">
              <a:avLst/>
            </a:prstGeom>
            <a:noFill/>
            <a:ln w="9525">
              <a:noFill/>
            </a:ln>
          </p:spPr>
          <p:txBody>
            <a:bodyPr>
              <a:spAutoFit/>
            </a:bodyPr>
            <a:p>
              <a:pPr>
                <a:spcBef>
                  <a:spcPct val="50000"/>
                </a:spcBef>
              </a:pPr>
              <a:r>
                <a:rPr lang="zh-CN" altLang="en-US" sz="1800" dirty="0">
                  <a:latin typeface="Arial" panose="020B0604020202020204" pitchFamily="34" charset="0"/>
                </a:rPr>
                <a:t>拷贝持有者：</a:t>
              </a:r>
              <a:endParaRPr lang="zh-CN" altLang="en-US" sz="1800" dirty="0">
                <a:latin typeface="Arial" panose="020B0604020202020204" pitchFamily="34" charset="0"/>
              </a:endParaRPr>
            </a:p>
            <a:p>
              <a:pPr>
                <a:spcBef>
                  <a:spcPct val="50000"/>
                </a:spcBef>
              </a:pPr>
              <a:r>
                <a:rPr lang="zh-CN" altLang="en-US" sz="1800" b="1" dirty="0">
                  <a:latin typeface="Arial" panose="020B0604020202020204" pitchFamily="34" charset="0"/>
                </a:rPr>
                <a:t>新东安影院</a:t>
              </a:r>
              <a:endParaRPr lang="zh-CN" altLang="en-US" sz="1800" b="1" dirty="0">
                <a:latin typeface="Arial" panose="020B0604020202020204" pitchFamily="34" charset="0"/>
              </a:endParaRPr>
            </a:p>
          </p:txBody>
        </p:sp>
        <p:sp>
          <p:nvSpPr>
            <p:cNvPr id="10251" name="文本框 10250"/>
            <p:cNvSpPr txBox="1"/>
            <p:nvPr/>
          </p:nvSpPr>
          <p:spPr>
            <a:xfrm>
              <a:off x="1249" y="1056"/>
              <a:ext cx="1152" cy="491"/>
            </a:xfrm>
            <a:prstGeom prst="rect">
              <a:avLst/>
            </a:prstGeom>
            <a:noFill/>
            <a:ln w="9525">
              <a:noFill/>
            </a:ln>
          </p:spPr>
          <p:txBody>
            <a:bodyPr>
              <a:spAutoFit/>
            </a:bodyPr>
            <a:p>
              <a:pPr>
                <a:spcBef>
                  <a:spcPct val="50000"/>
                </a:spcBef>
              </a:pPr>
              <a:r>
                <a:rPr lang="zh-CN" altLang="en-US" sz="1800" dirty="0">
                  <a:latin typeface="Arial" panose="020B0604020202020204" pitchFamily="34" charset="0"/>
                </a:rPr>
                <a:t>拷贝持有者：</a:t>
              </a:r>
              <a:endParaRPr lang="zh-CN" altLang="en-US" sz="1800" dirty="0">
                <a:latin typeface="Arial" panose="020B0604020202020204" pitchFamily="34" charset="0"/>
              </a:endParaRPr>
            </a:p>
            <a:p>
              <a:pPr>
                <a:spcBef>
                  <a:spcPct val="50000"/>
                </a:spcBef>
              </a:pPr>
              <a:r>
                <a:rPr lang="zh-CN" altLang="en-US" sz="1800" b="1" dirty="0">
                  <a:latin typeface="Arial" panose="020B0604020202020204" pitchFamily="34" charset="0"/>
                </a:rPr>
                <a:t>东方新世纪影院</a:t>
              </a:r>
              <a:endParaRPr lang="zh-CN" altLang="en-US" sz="1800" b="1" dirty="0">
                <a:latin typeface="Arial" panose="020B0604020202020204" pitchFamily="34" charset="0"/>
              </a:endParaRPr>
            </a:p>
          </p:txBody>
        </p:sp>
        <p:sp>
          <p:nvSpPr>
            <p:cNvPr id="10252" name="文本框 10251"/>
            <p:cNvSpPr txBox="1"/>
            <p:nvPr/>
          </p:nvSpPr>
          <p:spPr>
            <a:xfrm>
              <a:off x="1249" y="2208"/>
              <a:ext cx="1056" cy="491"/>
            </a:xfrm>
            <a:prstGeom prst="rect">
              <a:avLst/>
            </a:prstGeom>
            <a:noFill/>
            <a:ln w="9525">
              <a:noFill/>
            </a:ln>
          </p:spPr>
          <p:txBody>
            <a:bodyPr>
              <a:spAutoFit/>
            </a:bodyPr>
            <a:p>
              <a:pPr>
                <a:spcBef>
                  <a:spcPct val="50000"/>
                </a:spcBef>
              </a:pPr>
              <a:r>
                <a:rPr lang="zh-CN" altLang="en-US" sz="1800" dirty="0">
                  <a:latin typeface="Arial" panose="020B0604020202020204" pitchFamily="34" charset="0"/>
                </a:rPr>
                <a:t>拷贝持有者：</a:t>
              </a:r>
              <a:endParaRPr lang="zh-CN" altLang="en-US" sz="1800" dirty="0">
                <a:latin typeface="Arial" panose="020B0604020202020204" pitchFamily="34" charset="0"/>
              </a:endParaRPr>
            </a:p>
            <a:p>
              <a:pPr>
                <a:spcBef>
                  <a:spcPct val="50000"/>
                </a:spcBef>
              </a:pPr>
              <a:r>
                <a:rPr lang="zh-CN" altLang="en-US" sz="1800" b="1" dirty="0">
                  <a:latin typeface="Arial" panose="020B0604020202020204" pitchFamily="34" charset="0"/>
                </a:rPr>
                <a:t>音像制作公司</a:t>
              </a:r>
              <a:endParaRPr lang="zh-CN" altLang="en-US" sz="1800" b="1" dirty="0">
                <a:latin typeface="Arial" panose="020B0604020202020204" pitchFamily="34" charset="0"/>
              </a:endParaRPr>
            </a:p>
          </p:txBody>
        </p:sp>
        <p:sp>
          <p:nvSpPr>
            <p:cNvPr id="10253" name="文本框 10252"/>
            <p:cNvSpPr txBox="1"/>
            <p:nvPr/>
          </p:nvSpPr>
          <p:spPr>
            <a:xfrm>
              <a:off x="643" y="1920"/>
              <a:ext cx="624" cy="365"/>
            </a:xfrm>
            <a:prstGeom prst="rect">
              <a:avLst/>
            </a:prstGeom>
            <a:noFill/>
            <a:ln w="9525">
              <a:noFill/>
            </a:ln>
          </p:spPr>
          <p:txBody>
            <a:bodyPr>
              <a:spAutoFit/>
            </a:bodyPr>
            <a:p>
              <a:pPr>
                <a:spcBef>
                  <a:spcPct val="50000"/>
                </a:spcBef>
              </a:pPr>
              <a:r>
                <a:rPr lang="en-US" altLang="zh-CN" sz="3200" b="1" dirty="0">
                  <a:latin typeface="Arial" panose="020B0604020202020204" pitchFamily="34" charset="0"/>
                </a:rPr>
                <a:t>······</a:t>
              </a:r>
              <a:endParaRPr lang="en-US" altLang="zh-CN" sz="3200" b="1" dirty="0">
                <a:latin typeface="Arial" panose="020B0604020202020204" pitchFamily="34" charset="0"/>
              </a:endParaRPr>
            </a:p>
          </p:txBody>
        </p:sp>
        <p:sp>
          <p:nvSpPr>
            <p:cNvPr id="10254" name="直接连接符 10253"/>
            <p:cNvSpPr/>
            <p:nvPr/>
          </p:nvSpPr>
          <p:spPr>
            <a:xfrm>
              <a:off x="1" y="336"/>
              <a:ext cx="576" cy="0"/>
            </a:xfrm>
            <a:prstGeom prst="line">
              <a:avLst/>
            </a:prstGeom>
            <a:ln w="76200" cap="flat" cmpd="sng">
              <a:solidFill>
                <a:srgbClr val="006600"/>
              </a:solidFill>
              <a:prstDash val="solid"/>
              <a:headEnd type="none" w="med" len="med"/>
              <a:tailEnd type="triangle" w="med" len="med"/>
            </a:ln>
          </p:spPr>
        </p:sp>
        <p:cxnSp>
          <p:nvCxnSpPr>
            <p:cNvPr id="10255" name="肘形连接符 10254"/>
            <p:cNvCxnSpPr>
              <a:stCxn id="10244" idx="3"/>
              <a:endCxn id="10248" idx="1"/>
            </p:cNvCxnSpPr>
            <p:nvPr/>
          </p:nvCxnSpPr>
          <p:spPr>
            <a:xfrm>
              <a:off x="0" y="481"/>
              <a:ext cx="577" cy="1056"/>
            </a:xfrm>
            <a:prstGeom prst="bentConnector3">
              <a:avLst>
                <a:gd name="adj1" fmla="val 49912"/>
              </a:avLst>
            </a:prstGeom>
            <a:ln w="76200" cap="flat" cmpd="sng">
              <a:solidFill>
                <a:srgbClr val="006600"/>
              </a:solidFill>
              <a:prstDash val="solid"/>
              <a:miter/>
              <a:headEnd type="none" w="med" len="med"/>
              <a:tailEnd type="triangle" w="med" len="med"/>
            </a:ln>
          </p:spPr>
        </p:cxnSp>
        <p:cxnSp>
          <p:nvCxnSpPr>
            <p:cNvPr id="10256" name="肘形连接符 10255"/>
            <p:cNvCxnSpPr>
              <a:stCxn id="10244" idx="3"/>
              <a:endCxn id="10249" idx="1"/>
            </p:cNvCxnSpPr>
            <p:nvPr/>
          </p:nvCxnSpPr>
          <p:spPr>
            <a:xfrm>
              <a:off x="0" y="481"/>
              <a:ext cx="577" cy="2208"/>
            </a:xfrm>
            <a:prstGeom prst="bentConnector3">
              <a:avLst>
                <a:gd name="adj1" fmla="val 49912"/>
              </a:avLst>
            </a:prstGeom>
            <a:ln w="76200" cap="flat" cmpd="sng">
              <a:solidFill>
                <a:srgbClr val="006600"/>
              </a:solidFill>
              <a:prstDash val="solid"/>
              <a:miter/>
              <a:headEnd type="none" w="med" len="med"/>
              <a:tailEnd type="triangle" w="med" len="med"/>
            </a:ln>
          </p:spPr>
        </p:cxnSp>
      </p:grpSp>
      <p:grpSp>
        <p:nvGrpSpPr>
          <p:cNvPr id="10257" name="组合 10256"/>
          <p:cNvGrpSpPr/>
          <p:nvPr/>
        </p:nvGrpSpPr>
        <p:grpSpPr>
          <a:xfrm>
            <a:off x="5486400" y="1219200"/>
            <a:ext cx="3505200" cy="5334000"/>
            <a:chOff x="0" y="0"/>
            <a:chExt cx="2208" cy="3360"/>
          </a:xfrm>
        </p:grpSpPr>
        <p:pic>
          <p:nvPicPr>
            <p:cNvPr id="10258" name="CBCPS演示.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144" y="1200"/>
              <a:ext cx="671" cy="962"/>
            </a:xfrm>
            <a:prstGeom prst="rect">
              <a:avLst/>
            </a:prstGeom>
            <a:noFill/>
            <a:ln w="9525">
              <a:noFill/>
            </a:ln>
          </p:spPr>
        </p:pic>
        <p:sp>
          <p:nvSpPr>
            <p:cNvPr id="10259" name="直接连接符 10258"/>
            <p:cNvSpPr/>
            <p:nvPr/>
          </p:nvSpPr>
          <p:spPr>
            <a:xfrm>
              <a:off x="0" y="0"/>
              <a:ext cx="0" cy="3360"/>
            </a:xfrm>
            <a:prstGeom prst="line">
              <a:avLst/>
            </a:prstGeom>
            <a:ln w="76200" cap="flat" cmpd="sng">
              <a:solidFill>
                <a:srgbClr val="FF0000"/>
              </a:solidFill>
              <a:prstDash val="dash"/>
              <a:headEnd type="none" w="med" len="med"/>
              <a:tailEnd type="none" w="med" len="med"/>
            </a:ln>
          </p:spPr>
        </p:sp>
        <p:sp>
          <p:nvSpPr>
            <p:cNvPr id="10260" name="文本框 10259"/>
            <p:cNvSpPr txBox="1"/>
            <p:nvPr/>
          </p:nvSpPr>
          <p:spPr>
            <a:xfrm>
              <a:off x="126" y="2208"/>
              <a:ext cx="720" cy="231"/>
            </a:xfrm>
            <a:prstGeom prst="rect">
              <a:avLst/>
            </a:prstGeom>
            <a:noFill/>
            <a:ln w="9525">
              <a:noFill/>
            </a:ln>
          </p:spPr>
          <p:txBody>
            <a:bodyPr>
              <a:spAutoFit/>
            </a:bodyPr>
            <a:p>
              <a:pPr>
                <a:spcBef>
                  <a:spcPct val="50000"/>
                </a:spcBef>
              </a:pPr>
              <a:r>
                <a:rPr lang="zh-CN" altLang="en-US" sz="1800" dirty="0">
                  <a:latin typeface="Arial" panose="020B0604020202020204" pitchFamily="34" charset="0"/>
                </a:rPr>
                <a:t>盗版影碟</a:t>
              </a:r>
              <a:endParaRPr lang="zh-CN" altLang="en-US" sz="1800" dirty="0">
                <a:latin typeface="Arial" panose="020B0604020202020204" pitchFamily="34" charset="0"/>
              </a:endParaRPr>
            </a:p>
          </p:txBody>
        </p:sp>
        <p:sp>
          <p:nvSpPr>
            <p:cNvPr id="10261" name="文本框 10260"/>
            <p:cNvSpPr txBox="1"/>
            <p:nvPr/>
          </p:nvSpPr>
          <p:spPr>
            <a:xfrm>
              <a:off x="1056" y="1545"/>
              <a:ext cx="1152" cy="231"/>
            </a:xfrm>
            <a:prstGeom prst="rect">
              <a:avLst/>
            </a:prstGeom>
            <a:noFill/>
            <a:ln w="9525">
              <a:noFill/>
            </a:ln>
          </p:spPr>
          <p:txBody>
            <a:bodyPr>
              <a:spAutoFit/>
            </a:bodyPr>
            <a:p>
              <a:pPr>
                <a:spcBef>
                  <a:spcPct val="50000"/>
                </a:spcBef>
              </a:pPr>
              <a:r>
                <a:rPr lang="zh-CN" altLang="en-US" sz="1800" b="1" dirty="0">
                  <a:solidFill>
                    <a:srgbClr val="FF0000"/>
                  </a:solidFill>
                  <a:latin typeface="Arial" panose="020B0604020202020204" pitchFamily="34" charset="0"/>
                </a:rPr>
                <a:t>盗版来源是谁？</a:t>
              </a:r>
              <a:endParaRPr lang="zh-CN" altLang="en-US" sz="1800" b="1" dirty="0">
                <a:solidFill>
                  <a:srgbClr val="FF0000"/>
                </a:solidFill>
                <a:latin typeface="Arial" panose="020B0604020202020204" pitchFamily="34" charset="0"/>
              </a:endParaRPr>
            </a:p>
          </p:txBody>
        </p:sp>
        <p:sp>
          <p:nvSpPr>
            <p:cNvPr id="10262" name="直接连接符 10261"/>
            <p:cNvSpPr/>
            <p:nvPr/>
          </p:nvSpPr>
          <p:spPr>
            <a:xfrm>
              <a:off x="816" y="1680"/>
              <a:ext cx="288" cy="0"/>
            </a:xfrm>
            <a:prstGeom prst="line">
              <a:avLst/>
            </a:prstGeom>
            <a:ln w="76200" cap="flat" cmpd="sng">
              <a:solidFill>
                <a:srgbClr val="FF0000"/>
              </a:solidFill>
              <a:prstDash val="solid"/>
              <a:headEnd type="none" w="med" len="med"/>
              <a:tailEnd type="triangle" w="med" len="med"/>
            </a:ln>
          </p:spPr>
        </p:sp>
      </p:grpSp>
      <p:sp>
        <p:nvSpPr>
          <p:cNvPr id="2" name="日期占位符 1"/>
          <p:cNvSpPr/>
          <p:nvPr>
            <p:ph type="dt" sz="half" idx="10"/>
          </p:nvPr>
        </p:nvSpPr>
        <p:spPr/>
        <p:txBody>
          <a:bodyPr/>
          <a:p>
            <a:pPr lvl="0" eaLnBrk="1" hangingPunct="1"/>
            <a:fld id="{BB962C8B-B14F-4D97-AF65-F5344CB8AC3E}" type="datetime1">
              <a:rPr lang="zh-CN" altLang="en-US" dirty="0">
                <a:latin typeface="Tahoma" panose="020B0604030504040204" pitchFamily="34" charset="0"/>
              </a:rPr>
            </a:fld>
            <a:endParaRPr lang="zh-CN" altLang="en-US" dirty="0">
              <a:latin typeface="Tahoma" panose="020B0604030504040204" pitchFamily="34" charset="0"/>
            </a:endParaRPr>
          </a:p>
        </p:txBody>
      </p:sp>
    </p:spTree>
  </p:cSld>
  <p:clrMapOvr>
    <a:masterClrMapping/>
  </p:clrMapOvr>
  <p:transition spd="slow">
    <p:dissolv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F8A144A1-451B-4575-AB7A-2DC171C40C70}" type="slidenum">
              <a:rPr kumimoji="0" lang="zh-CN" altLang="en-US" sz="1400" smtClean="0"/>
            </a:fld>
            <a:endParaRPr kumimoji="0" lang="en-US" altLang="zh-CN" sz="1400"/>
          </a:p>
        </p:txBody>
      </p:sp>
      <p:sp>
        <p:nvSpPr>
          <p:cNvPr id="19459" name="Rectangle 2"/>
          <p:cNvSpPr>
            <a:spLocks noGrp="1" noChangeArrowheads="1"/>
          </p:cNvSpPr>
          <p:nvPr>
            <p:ph type="title"/>
          </p:nvPr>
        </p:nvSpPr>
        <p:spPr/>
        <p:txBody>
          <a:bodyPr/>
          <a:lstStyle/>
          <a:p>
            <a:pPr eaLnBrk="1" hangingPunct="1"/>
            <a:r>
              <a:rPr lang="zh-CN" altLang="en-US" dirty="0"/>
              <a:t>分支</a:t>
            </a:r>
            <a:r>
              <a:rPr lang="en-US" altLang="zh-CN" dirty="0"/>
              <a:t>——</a:t>
            </a:r>
            <a:r>
              <a:rPr lang="zh-CN" altLang="en-US" dirty="0"/>
              <a:t>感知哈希</a:t>
            </a:r>
            <a:endParaRPr lang="zh-CN" altLang="en-US" dirty="0"/>
          </a:p>
        </p:txBody>
      </p:sp>
      <p:sp>
        <p:nvSpPr>
          <p:cNvPr id="19460" name="Rectangle 3"/>
          <p:cNvSpPr>
            <a:spLocks noGrp="1" noChangeArrowheads="1"/>
          </p:cNvSpPr>
          <p:nvPr>
            <p:ph type="body" idx="1"/>
          </p:nvPr>
        </p:nvSpPr>
        <p:spPr/>
        <p:txBody>
          <a:bodyPr/>
          <a:lstStyle/>
          <a:p>
            <a:pPr eaLnBrk="1" hangingPunct="1">
              <a:lnSpc>
                <a:spcPct val="90000"/>
              </a:lnSpc>
            </a:pPr>
            <a:r>
              <a:rPr lang="zh-CN" altLang="en-US" dirty="0"/>
              <a:t>感知哈希</a:t>
            </a:r>
            <a:endParaRPr lang="zh-CN" altLang="en-US" dirty="0"/>
          </a:p>
          <a:p>
            <a:pPr lvl="1" eaLnBrk="1" hangingPunct="1">
              <a:lnSpc>
                <a:spcPct val="90000"/>
              </a:lnSpc>
            </a:pPr>
            <a:r>
              <a:rPr lang="zh-CN" altLang="en-US" dirty="0"/>
              <a:t>图像感知哈希：由图像数据集到图像感知摘要集的一个简短的单向映射，是对图像感知信息的简短摘要</a:t>
            </a:r>
            <a:endParaRPr lang="zh-CN" altLang="en-US" dirty="0"/>
          </a:p>
          <a:p>
            <a:pPr lvl="1" eaLnBrk="1" hangingPunct="1">
              <a:lnSpc>
                <a:spcPct val="90000"/>
              </a:lnSpc>
            </a:pPr>
            <a:r>
              <a:rPr lang="zh-CN" altLang="en-US" dirty="0"/>
              <a:t>图像感知哈希：借鉴了密码学哈希的摘要性、单向性和抗碰撞性的同时，最重要的是要求其能够对内容保持操作具有鲁棒性，并对内容篡改操作具有敏感性</a:t>
            </a:r>
            <a:endParaRPr lang="zh-CN" altLang="en-US" dirty="0"/>
          </a:p>
          <a:p>
            <a:pPr lvl="1" eaLnBrk="1" hangingPunct="1">
              <a:lnSpc>
                <a:spcPct val="90000"/>
              </a:lnSpc>
            </a:pPr>
            <a:r>
              <a:rPr lang="zh-CN" altLang="en-US" dirty="0"/>
              <a:t>主要用于解决图像内容的识别和认证</a:t>
            </a:r>
            <a:endParaRPr lang="zh-CN" altLang="en-US" dirty="0"/>
          </a:p>
        </p:txBody>
      </p:sp>
      <p:sp>
        <p:nvSpPr>
          <p:cNvPr id="2" name="日期占位符 1"/>
          <p:cNvSpPr>
            <a:spLocks noGrp="1"/>
          </p:cNvSpPr>
          <p:nvPr>
            <p:ph type="dt" sz="half" idx="10"/>
          </p:nvPr>
        </p:nvSpPr>
        <p:spPr/>
        <p:txBody>
          <a:bodyPr/>
          <a:lstStyle/>
          <a:p>
            <a:fld id="{B4E5160A-C347-4D80-8EF8-6CEC9213BDB5}" type="datetime1">
              <a:rPr lang="zh-CN" altLang="en-US" smtClean="0"/>
            </a:fld>
            <a:endParaRPr lang="en-US" altLang="zh-CN"/>
          </a:p>
        </p:txBody>
      </p:sp>
      <p:sp>
        <p:nvSpPr>
          <p:cNvPr id="3" name="页脚占位符 2"/>
          <p:cNvSpPr>
            <a:spLocks noGrp="1"/>
          </p:cNvSpPr>
          <p:nvPr>
            <p:ph type="ftr" sz="quarter" idx="11"/>
          </p:nvPr>
        </p:nvSpPr>
        <p:spPr/>
        <p:txBody>
          <a:bodyPr/>
          <a:lstStyle/>
          <a:p>
            <a:r>
              <a:rPr lang="zh-CN" altLang="en-US"/>
              <a:t>信息隐藏理论与技术</a:t>
            </a:r>
            <a:endParaRPr lang="en-US" altLang="zh-CN"/>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 calcmode="lin" valueType="num">
                                      <p:cBhvr additive="base">
                                        <p:cTn id="7" dur="500" fill="hold"/>
                                        <p:tgtEl>
                                          <p:spTgt spid="194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60">
                                            <p:txEl>
                                              <p:pRg st="1" end="1"/>
                                            </p:txEl>
                                          </p:spTgt>
                                        </p:tgtEl>
                                        <p:attrNameLst>
                                          <p:attrName>style.visibility</p:attrName>
                                        </p:attrNameLst>
                                      </p:cBhvr>
                                      <p:to>
                                        <p:strVal val="visible"/>
                                      </p:to>
                                    </p:set>
                                    <p:anim calcmode="lin" valueType="num">
                                      <p:cBhvr additive="base">
                                        <p:cTn id="13" dur="500" fill="hold"/>
                                        <p:tgtEl>
                                          <p:spTgt spid="1946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6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60">
                                            <p:txEl>
                                              <p:pRg st="2" end="2"/>
                                            </p:txEl>
                                          </p:spTgt>
                                        </p:tgtEl>
                                        <p:attrNameLst>
                                          <p:attrName>style.visibility</p:attrName>
                                        </p:attrNameLst>
                                      </p:cBhvr>
                                      <p:to>
                                        <p:strVal val="visible"/>
                                      </p:to>
                                    </p:set>
                                    <p:anim calcmode="lin" valueType="num">
                                      <p:cBhvr additive="base">
                                        <p:cTn id="19" dur="500" fill="hold"/>
                                        <p:tgtEl>
                                          <p:spTgt spid="1946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6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460">
                                            <p:txEl>
                                              <p:pRg st="3" end="3"/>
                                            </p:txEl>
                                          </p:spTgt>
                                        </p:tgtEl>
                                        <p:attrNameLst>
                                          <p:attrName>style.visibility</p:attrName>
                                        </p:attrNameLst>
                                      </p:cBhvr>
                                      <p:to>
                                        <p:strVal val="visible"/>
                                      </p:to>
                                    </p:set>
                                    <p:anim calcmode="lin" valueType="num">
                                      <p:cBhvr additive="base">
                                        <p:cTn id="25" dur="500" fill="hold"/>
                                        <p:tgtEl>
                                          <p:spTgt spid="1946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6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数字水印技术发展趋势和应用</a:t>
            </a:r>
            <a:endParaRPr lang="zh-CN" altLang="en-US" dirty="0"/>
          </a:p>
        </p:txBody>
      </p:sp>
      <p:sp>
        <p:nvSpPr>
          <p:cNvPr id="3" name="内容占位符 2"/>
          <p:cNvSpPr>
            <a:spLocks noGrp="1"/>
          </p:cNvSpPr>
          <p:nvPr>
            <p:ph idx="1"/>
          </p:nvPr>
        </p:nvSpPr>
        <p:spPr/>
        <p:txBody>
          <a:bodyPr/>
          <a:lstStyle/>
          <a:p>
            <a:r>
              <a:rPr lang="zh-CN" altLang="en-US" dirty="0"/>
              <a:t>数字水印技术与区块链技术结合，保护版权</a:t>
            </a:r>
            <a:endParaRPr lang="en-US" altLang="zh-CN" dirty="0"/>
          </a:p>
          <a:p>
            <a:pPr lvl="1"/>
            <a:r>
              <a:rPr lang="en-US" altLang="zh-CN" dirty="0">
                <a:hlinkClick r:id="rId1"/>
              </a:rPr>
              <a:t>https://binded.com/</a:t>
            </a:r>
            <a:endParaRPr lang="en-US" altLang="zh-CN" dirty="0"/>
          </a:p>
          <a:p>
            <a:pPr lvl="1"/>
            <a:endParaRPr lang="en-US" altLang="zh-CN" dirty="0"/>
          </a:p>
          <a:p>
            <a:r>
              <a:rPr lang="en-US" altLang="zh-CN" dirty="0"/>
              <a:t>a</a:t>
            </a:r>
            <a:endParaRPr lang="zh-CN" altLang="en-US" dirty="0"/>
          </a:p>
        </p:txBody>
      </p:sp>
      <p:sp>
        <p:nvSpPr>
          <p:cNvPr id="4" name="日期占位符 3"/>
          <p:cNvSpPr>
            <a:spLocks noGrp="1"/>
          </p:cNvSpPr>
          <p:nvPr>
            <p:ph type="dt" sz="half" idx="10"/>
          </p:nvPr>
        </p:nvSpPr>
        <p:spPr/>
        <p:txBody>
          <a:bodyPr/>
          <a:lstStyle/>
          <a:p>
            <a:pPr>
              <a:defRPr/>
            </a:pPr>
            <a:fld id="{0280FE9C-8CCB-434E-8535-A00ABDC59534}" type="datetime1">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zh-CN" altLang="en-US"/>
              <a:t>信息隐藏与数字水印</a:t>
            </a:r>
            <a:endParaRPr lang="en-US" altLang="zh-CN"/>
          </a:p>
        </p:txBody>
      </p:sp>
      <p:sp>
        <p:nvSpPr>
          <p:cNvPr id="6" name="灯片编号占位符 5"/>
          <p:cNvSpPr>
            <a:spLocks noGrp="1"/>
          </p:cNvSpPr>
          <p:nvPr>
            <p:ph type="sldNum" sz="quarter" idx="12"/>
          </p:nvPr>
        </p:nvSpPr>
        <p:spPr/>
        <p:txBody>
          <a:bodyPr/>
          <a:lstStyle/>
          <a:p>
            <a:pPr>
              <a:defRPr/>
            </a:pPr>
            <a:fld id="{6054D8A8-806E-4D61-8522-D4963E849063}" type="slidenum">
              <a:rPr lang="en-US" altLang="zh-CN" smtClean="0"/>
            </a:fld>
            <a:endParaRPr lang="en-US" altLang="zh-CN"/>
          </a:p>
        </p:txBody>
      </p:sp>
      <p:pic>
        <p:nvPicPr>
          <p:cNvPr id="7" name="图片 6"/>
          <p:cNvPicPr>
            <a:picLocks noChangeAspect="1"/>
          </p:cNvPicPr>
          <p:nvPr/>
        </p:nvPicPr>
        <p:blipFill>
          <a:blip r:embed="rId2"/>
          <a:stretch>
            <a:fillRect/>
          </a:stretch>
        </p:blipFill>
        <p:spPr>
          <a:xfrm>
            <a:off x="1750455" y="3191599"/>
            <a:ext cx="6552728" cy="3133002"/>
          </a:xfrm>
          <a:prstGeom prst="rect">
            <a:avLst/>
          </a:prstGeom>
        </p:spPr>
      </p:pic>
    </p:spTree>
  </p:cSld>
  <p:clrMapOvr>
    <a:masterClrMapping/>
  </p:clrMapOvr>
  <p:transition>
    <p:dissolv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9"/>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sz="1200">
                <a:latin typeface="Tahoma" panose="020B0604030504040204" pitchFamily="34" charset="0"/>
              </a:rPr>
              <a:t>信息隐藏与数字水印</a:t>
            </a:r>
            <a:endParaRPr lang="en-US" altLang="zh-CN" sz="1200">
              <a:latin typeface="Tahoma" panose="020B0604030504040204" pitchFamily="34" charset="0"/>
            </a:endParaRPr>
          </a:p>
        </p:txBody>
      </p:sp>
      <p:sp>
        <p:nvSpPr>
          <p:cNvPr id="125955" name="Rectangle 10"/>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E825A2C9-D15C-4489-8013-7DDA55CE12DA}" type="slidenum">
              <a:rPr lang="en-US" altLang="zh-CN" sz="1200" smtClean="0">
                <a:latin typeface="Tahoma" panose="020B0604030504040204" pitchFamily="34" charset="0"/>
              </a:rPr>
            </a:fld>
            <a:endParaRPr lang="en-US" altLang="zh-CN" sz="1200">
              <a:latin typeface="Tahoma" panose="020B0604030504040204" pitchFamily="34" charset="0"/>
            </a:endParaRPr>
          </a:p>
        </p:txBody>
      </p:sp>
      <p:sp>
        <p:nvSpPr>
          <p:cNvPr id="125956" name="Rectangle 2"/>
          <p:cNvSpPr>
            <a:spLocks noGrp="1" noChangeArrowheads="1"/>
          </p:cNvSpPr>
          <p:nvPr>
            <p:ph type="title"/>
          </p:nvPr>
        </p:nvSpPr>
        <p:spPr/>
        <p:txBody>
          <a:bodyPr/>
          <a:lstStyle/>
          <a:p>
            <a:pPr eaLnBrk="1" hangingPunct="1"/>
            <a:r>
              <a:rPr lang="zh-CN" altLang="en-US"/>
              <a:t>总结</a:t>
            </a:r>
            <a:endParaRPr lang="zh-CN" altLang="en-US"/>
          </a:p>
        </p:txBody>
      </p:sp>
      <p:sp>
        <p:nvSpPr>
          <p:cNvPr id="37891"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90000"/>
              </a:lnSpc>
            </a:pPr>
            <a:r>
              <a:rPr lang="zh-CN" altLang="en-US"/>
              <a:t>信息隐藏技术的最重要的两个分支是数字水印、隐写术。</a:t>
            </a:r>
            <a:endParaRPr lang="zh-CN" altLang="en-US"/>
          </a:p>
          <a:p>
            <a:pPr eaLnBrk="1" hangingPunct="1">
              <a:lnSpc>
                <a:spcPct val="90000"/>
              </a:lnSpc>
            </a:pPr>
            <a:r>
              <a:rPr lang="zh-CN" altLang="en-US"/>
              <a:t>数字水印主要用于版权保护。</a:t>
            </a:r>
            <a:endParaRPr lang="zh-CN" altLang="en-US"/>
          </a:p>
          <a:p>
            <a:pPr eaLnBrk="1" hangingPunct="1">
              <a:lnSpc>
                <a:spcPct val="90000"/>
              </a:lnSpc>
            </a:pPr>
            <a:r>
              <a:rPr lang="zh-CN" altLang="en-US"/>
              <a:t>隐写术主要用于保密通信。</a:t>
            </a:r>
            <a:endParaRPr lang="en-US" altLang="zh-CN"/>
          </a:p>
          <a:p>
            <a:pPr eaLnBrk="1" hangingPunct="1">
              <a:lnSpc>
                <a:spcPct val="90000"/>
              </a:lnSpc>
            </a:pPr>
            <a:r>
              <a:rPr lang="zh-CN" altLang="en-US"/>
              <a:t>数字水印嵌入载体中的信息与载体有关。</a:t>
            </a:r>
            <a:endParaRPr lang="en-US" altLang="zh-CN"/>
          </a:p>
          <a:p>
            <a:pPr eaLnBrk="1" hangingPunct="1">
              <a:lnSpc>
                <a:spcPct val="90000"/>
              </a:lnSpc>
            </a:pPr>
            <a:r>
              <a:rPr lang="zh-CN" altLang="en-US"/>
              <a:t>隐写术则嵌入与载体无关的秘密信息。</a:t>
            </a:r>
            <a:endParaRPr lang="en-US" altLang="zh-CN"/>
          </a:p>
          <a:p>
            <a:pPr eaLnBrk="1" hangingPunct="1">
              <a:lnSpc>
                <a:spcPct val="90000"/>
              </a:lnSpc>
            </a:pPr>
            <a:r>
              <a:rPr lang="zh-CN" altLang="en-US"/>
              <a:t>基于隐写术的保密通信掩盖的是通信存在的事实。</a:t>
            </a:r>
            <a:endParaRPr lang="zh-CN" altLang="en-US"/>
          </a:p>
        </p:txBody>
      </p:sp>
      <p:sp>
        <p:nvSpPr>
          <p:cNvPr id="125958" name="Date Placeholder 5"/>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F65D9A31-3188-4418-B750-537A2E1BA062}" type="datetime1">
              <a:rPr lang="zh-CN" altLang="en-US" sz="1200" smtClean="0">
                <a:latin typeface="Tahoma" panose="020B0604030504040204" pitchFamily="34" charset="0"/>
              </a:rPr>
            </a:fld>
            <a:endParaRPr lang="en-US" altLang="zh-CN" sz="12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891">
                                            <p:txEl>
                                              <p:pRg st="1" end="1"/>
                                            </p:txEl>
                                          </p:spTgt>
                                        </p:tgtEl>
                                        <p:attrNameLst>
                                          <p:attrName>style.visibility</p:attrName>
                                        </p:attrNameLst>
                                      </p:cBhvr>
                                      <p:to>
                                        <p:strVal val="visible"/>
                                      </p:to>
                                    </p:set>
                                    <p:anim calcmode="lin" valueType="num">
                                      <p:cBhvr additive="base">
                                        <p:cTn id="13"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891">
                                            <p:txEl>
                                              <p:pRg st="2" end="2"/>
                                            </p:txEl>
                                          </p:spTgt>
                                        </p:tgtEl>
                                        <p:attrNameLst>
                                          <p:attrName>style.visibility</p:attrName>
                                        </p:attrNameLst>
                                      </p:cBhvr>
                                      <p:to>
                                        <p:strVal val="visible"/>
                                      </p:to>
                                    </p:set>
                                    <p:anim calcmode="lin" valueType="num">
                                      <p:cBhvr additive="base">
                                        <p:cTn id="19"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891">
                                            <p:txEl>
                                              <p:pRg st="3" end="3"/>
                                            </p:txEl>
                                          </p:spTgt>
                                        </p:tgtEl>
                                        <p:attrNameLst>
                                          <p:attrName>style.visibility</p:attrName>
                                        </p:attrNameLst>
                                      </p:cBhvr>
                                      <p:to>
                                        <p:strVal val="visible"/>
                                      </p:to>
                                    </p:set>
                                    <p:anim calcmode="lin" valueType="num">
                                      <p:cBhvr additive="base">
                                        <p:cTn id="25"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8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7891">
                                            <p:txEl>
                                              <p:pRg st="4" end="4"/>
                                            </p:txEl>
                                          </p:spTgt>
                                        </p:tgtEl>
                                        <p:attrNameLst>
                                          <p:attrName>style.visibility</p:attrName>
                                        </p:attrNameLst>
                                      </p:cBhvr>
                                      <p:to>
                                        <p:strVal val="visible"/>
                                      </p:to>
                                    </p:set>
                                    <p:anim calcmode="lin" valueType="num">
                                      <p:cBhvr additive="base">
                                        <p:cTn id="31"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78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891">
                                            <p:txEl>
                                              <p:pRg st="5" end="5"/>
                                            </p:txEl>
                                          </p:spTgt>
                                        </p:tgtEl>
                                        <p:attrNameLst>
                                          <p:attrName>style.visibility</p:attrName>
                                        </p:attrNameLst>
                                      </p:cBhvr>
                                      <p:to>
                                        <p:strVal val="visible"/>
                                      </p:to>
                                    </p:set>
                                    <p:anim calcmode="lin" valueType="num">
                                      <p:cBhvr additive="base">
                                        <p:cTn id="37" dur="5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78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PP_MARK_KEY" val="6aa38512-19e0-48d7-a756-f89e84ac58e8"/>
  <p:tag name="COMMONDATA" val="eyJoZGlkIjoiZmFjMDI4OTdkZTQyNDUxMWExMzgzMzc4ODA2NDYxOTYifQ=="/>
</p:tagLst>
</file>

<file path=ppt/theme/theme1.xml><?xml version="1.0" encoding="utf-8"?>
<a:theme xmlns:a="http://schemas.openxmlformats.org/drawingml/2006/main" name="Green">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Green</Template>
  <TotalTime>0</TotalTime>
  <Words>11610</Words>
  <Application>WPS 演示</Application>
  <PresentationFormat>全屏显示(4:3)</PresentationFormat>
  <Paragraphs>1272</Paragraphs>
  <Slides>92</Slides>
  <Notes>69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92</vt:i4>
      </vt:variant>
    </vt:vector>
  </HeadingPairs>
  <TitlesOfParts>
    <vt:vector size="109" baseType="lpstr">
      <vt:lpstr>Arial</vt:lpstr>
      <vt:lpstr>宋体</vt:lpstr>
      <vt:lpstr>Wingdings</vt:lpstr>
      <vt:lpstr>Tahoma</vt:lpstr>
      <vt:lpstr>Verdana</vt:lpstr>
      <vt:lpstr>Times New Roman</vt:lpstr>
      <vt:lpstr>Verdana</vt:lpstr>
      <vt:lpstr>FuturaA Md BT</vt:lpstr>
      <vt:lpstr>Segoe Print</vt:lpstr>
      <vt:lpstr>微软雅黑</vt:lpstr>
      <vt:lpstr>Arial Unicode MS</vt:lpstr>
      <vt:lpstr>Green</vt:lpstr>
      <vt:lpstr>Visio.Drawing.11</vt:lpstr>
      <vt:lpstr>Visio.Drawing.11</vt:lpstr>
      <vt:lpstr>Word.Picture.8</vt:lpstr>
      <vt:lpstr>PBrush</vt:lpstr>
      <vt:lpstr>PBrush</vt:lpstr>
      <vt:lpstr>1概论</vt:lpstr>
      <vt:lpstr>课程教学目标</vt:lpstr>
      <vt:lpstr>课程特色</vt:lpstr>
      <vt:lpstr>考核</vt:lpstr>
      <vt:lpstr>课程总体安排</vt:lpstr>
      <vt:lpstr>课程总体安排</vt:lpstr>
      <vt:lpstr>生活中的数字水印技术</vt:lpstr>
      <vt:lpstr>生活中的数字水印技术</vt:lpstr>
      <vt:lpstr> 数字水印应用-版权管理（例）</vt:lpstr>
      <vt:lpstr>隐写术的应用</vt:lpstr>
      <vt:lpstr>主要内容</vt:lpstr>
      <vt:lpstr>研究内容</vt:lpstr>
      <vt:lpstr>课程内容</vt:lpstr>
      <vt:lpstr>教材与参考书</vt:lpstr>
      <vt:lpstr>所需基础知识</vt:lpstr>
      <vt:lpstr>提纲</vt:lpstr>
      <vt:lpstr>典型隐写和数字水印系统</vt:lpstr>
      <vt:lpstr>数字水印和隐写术</vt:lpstr>
      <vt:lpstr>数字水印和隐写术</vt:lpstr>
      <vt:lpstr>与密码技术的区别</vt:lpstr>
      <vt:lpstr>与密码技术的区别</vt:lpstr>
      <vt:lpstr>与密码技术的区别</vt:lpstr>
      <vt:lpstr>与密码技术的区别</vt:lpstr>
      <vt:lpstr>与密码技术的区别</vt:lpstr>
      <vt:lpstr>与密码技术的区别</vt:lpstr>
      <vt:lpstr>提纲</vt:lpstr>
      <vt:lpstr>信息隐藏的历史</vt:lpstr>
      <vt:lpstr>隐写术和数字水印历史——技术型技术</vt:lpstr>
      <vt:lpstr>隐写术和数字水印历史——技术型技术</vt:lpstr>
      <vt:lpstr>隐写术和数字水印历史——技术型技术</vt:lpstr>
      <vt:lpstr>隐写术和数字水印历史——技术型技术</vt:lpstr>
      <vt:lpstr>隐写术和数字水印历史——技术型技术</vt:lpstr>
      <vt:lpstr>PowerPoint 演示文稿</vt:lpstr>
      <vt:lpstr>隐写术和数字水印历史——技术型技术</vt:lpstr>
      <vt:lpstr>隐写术和数字水印历史——技术型技术</vt:lpstr>
      <vt:lpstr>隐写术和数字水印历史                     ——语言学型技术</vt:lpstr>
      <vt:lpstr>隐写术和数字水印历史                     ——语言学型技术</vt:lpstr>
      <vt:lpstr>隐写术和数字水印历史                     ——语言学型技术</vt:lpstr>
      <vt:lpstr>隐写术和数字水印历史                     ——语言学型技术</vt:lpstr>
      <vt:lpstr>隐写术和数字水印历史                ——艺术作品中的隐写术</vt:lpstr>
      <vt:lpstr>隐写术和数字水印历史                ——艺术作品中的隐写术</vt:lpstr>
      <vt:lpstr>隐写术和数字水印历史                     ——版权保护型技术</vt:lpstr>
      <vt:lpstr>隐写术和数字水印历史                     ——版权保护型技术</vt:lpstr>
      <vt:lpstr>隐写术和数字水印历史                     ——版权保护型技术</vt:lpstr>
      <vt:lpstr>隐写术和数字水印历史                     ——版权保护型技术</vt:lpstr>
      <vt:lpstr>隐写术和数字水印历史                     ——版权保护型技术</vt:lpstr>
      <vt:lpstr>隐写术和数字水印历史——小结</vt:lpstr>
      <vt:lpstr>提纲</vt:lpstr>
      <vt:lpstr>信息隐藏发展阶段</vt:lpstr>
      <vt:lpstr>信息隐藏发展阶段</vt:lpstr>
      <vt:lpstr>信息隐藏发展阶段</vt:lpstr>
      <vt:lpstr>信息隐藏发展阶段</vt:lpstr>
      <vt:lpstr>隐写术和数字水印现状</vt:lpstr>
      <vt:lpstr>隐写术和数字水印现状</vt:lpstr>
      <vt:lpstr>隐写术和数字水印现状</vt:lpstr>
      <vt:lpstr>隐写术和数字水印现状</vt:lpstr>
      <vt:lpstr>隐写术和数字水印现状</vt:lpstr>
      <vt:lpstr>隐写术和数字水印现状</vt:lpstr>
      <vt:lpstr>隐写术和数字水印现状</vt:lpstr>
      <vt:lpstr>隐写术和数字水印现状 	——研究课题</vt:lpstr>
      <vt:lpstr>隐写术和数字水印现状 	——研究课题</vt:lpstr>
      <vt:lpstr>隐写术和数字水印现状 	——研究层次</vt:lpstr>
      <vt:lpstr>隐写术和数字水印现状 	——文献检索（关键词）</vt:lpstr>
      <vt:lpstr>提纲</vt:lpstr>
      <vt:lpstr>信息隐藏研究分支</vt:lpstr>
      <vt:lpstr>信息隐藏研究分支——隐写术</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分支——数字水印</vt:lpstr>
      <vt:lpstr>分支——隐蔽信道</vt:lpstr>
      <vt:lpstr>信息隐藏研究分支——可视密码</vt:lpstr>
      <vt:lpstr>信息隐藏研究分支——可视密码</vt:lpstr>
      <vt:lpstr>PowerPoint 演示文稿</vt:lpstr>
      <vt:lpstr>信息隐藏研究分支——图像取证</vt:lpstr>
      <vt:lpstr>信息隐藏研究分支——图像取证</vt:lpstr>
      <vt:lpstr>分支——感知哈希</vt:lpstr>
      <vt:lpstr>数字水印技术发展趋势和应用</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概论</dc:title>
  <dc:creator>xxniu</dc:creator>
  <cp:lastModifiedBy>leimin</cp:lastModifiedBy>
  <cp:revision>1035</cp:revision>
  <dcterms:created xsi:type="dcterms:W3CDTF">2004-07-27T09:21:00Z</dcterms:created>
  <dcterms:modified xsi:type="dcterms:W3CDTF">2023-02-22T03:41:33Z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F70F9C7C651A4C5E80728F61F4068BFB</vt:lpwstr>
  </property>
</Properties>
</file>